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64" r:id="rId4"/>
    <p:sldId id="265" r:id="rId5"/>
    <p:sldId id="268" r:id="rId6"/>
    <p:sldId id="270" r:id="rId7"/>
    <p:sldId id="271" r:id="rId8"/>
    <p:sldId id="267" r:id="rId9"/>
    <p:sldId id="278" r:id="rId10"/>
    <p:sldId id="279" r:id="rId11"/>
    <p:sldId id="272" r:id="rId12"/>
    <p:sldId id="269" r:id="rId13"/>
    <p:sldId id="273" r:id="rId14"/>
    <p:sldId id="274" r:id="rId15"/>
    <p:sldId id="275" r:id="rId16"/>
    <p:sldId id="276" r:id="rId17"/>
    <p:sldId id="277" r:id="rId18"/>
    <p:sldId id="280" r:id="rId19"/>
    <p:sldId id="281" r:id="rId20"/>
    <p:sldId id="282" r:id="rId21"/>
    <p:sldId id="283" r:id="rId22"/>
    <p:sldId id="285" r:id="rId23"/>
    <p:sldId id="286" r:id="rId24"/>
    <p:sldId id="284" r:id="rId25"/>
    <p:sldId id="288" r:id="rId26"/>
    <p:sldId id="289" r:id="rId27"/>
    <p:sldId id="291" r:id="rId28"/>
    <p:sldId id="290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9E5"/>
    <a:srgbClr val="98B6F8"/>
    <a:srgbClr val="9EA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70CB88-6D21-4231-95DE-314B8FC5C981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</dgm:pt>
    <dgm:pt modelId="{3ED3257C-4895-437C-A7D7-586D309B6E93}">
      <dgm:prSet phldrT="[Text]"/>
      <dgm:spPr/>
      <dgm:t>
        <a:bodyPr/>
        <a:lstStyle/>
        <a:p>
          <a:r>
            <a:rPr lang="en-US" dirty="0"/>
            <a:t>Crime Report Data</a:t>
          </a:r>
        </a:p>
      </dgm:t>
    </dgm:pt>
    <dgm:pt modelId="{005F812D-C914-4CF5-80BC-4F7DC1B32BAB}" type="parTrans" cxnId="{A2E42B03-C510-4314-B785-CE8A81B316FD}">
      <dgm:prSet/>
      <dgm:spPr/>
      <dgm:t>
        <a:bodyPr/>
        <a:lstStyle/>
        <a:p>
          <a:endParaRPr lang="en-US"/>
        </a:p>
      </dgm:t>
    </dgm:pt>
    <dgm:pt modelId="{84A7AA72-0F1B-4858-ADEB-338AAA2A9BEE}" type="sibTrans" cxnId="{A2E42B03-C510-4314-B785-CE8A81B316FD}">
      <dgm:prSet/>
      <dgm:spPr/>
      <dgm:t>
        <a:bodyPr/>
        <a:lstStyle/>
        <a:p>
          <a:endParaRPr lang="en-US"/>
        </a:p>
      </dgm:t>
    </dgm:pt>
    <dgm:pt modelId="{C15EF671-0E0E-4097-BE97-DB66B73E77F2}">
      <dgm:prSet phldrT="[Text]"/>
      <dgm:spPr/>
      <dgm:t>
        <a:bodyPr/>
        <a:lstStyle/>
        <a:p>
          <a:r>
            <a:rPr lang="en-US" dirty="0"/>
            <a:t>Police Precinct Data</a:t>
          </a:r>
        </a:p>
      </dgm:t>
    </dgm:pt>
    <dgm:pt modelId="{3B845C7C-4F62-40BF-9FFB-6A0ACD1D88E2}" type="parTrans" cxnId="{4871FFE7-1F93-44C2-B40A-DF66D91BD9B7}">
      <dgm:prSet/>
      <dgm:spPr/>
      <dgm:t>
        <a:bodyPr/>
        <a:lstStyle/>
        <a:p>
          <a:endParaRPr lang="en-US"/>
        </a:p>
      </dgm:t>
    </dgm:pt>
    <dgm:pt modelId="{13FCAAF3-1243-4F86-90C7-0B1E07B2E9BA}" type="sibTrans" cxnId="{4871FFE7-1F93-44C2-B40A-DF66D91BD9B7}">
      <dgm:prSet/>
      <dgm:spPr/>
      <dgm:t>
        <a:bodyPr/>
        <a:lstStyle/>
        <a:p>
          <a:endParaRPr lang="en-US"/>
        </a:p>
      </dgm:t>
    </dgm:pt>
    <dgm:pt modelId="{931CDF86-13BA-42F2-9DF0-147184951E61}">
      <dgm:prSet phldrT="[Text]"/>
      <dgm:spPr/>
      <dgm:t>
        <a:bodyPr/>
        <a:lstStyle/>
        <a:p>
          <a:r>
            <a:rPr lang="en-US" dirty="0"/>
            <a:t>Neighborhood Data</a:t>
          </a:r>
        </a:p>
      </dgm:t>
    </dgm:pt>
    <dgm:pt modelId="{BCADB072-56F8-41E0-986D-97B99264A256}" type="parTrans" cxnId="{7575EDFA-19ED-4067-86EB-3D7FAC8A58EE}">
      <dgm:prSet/>
      <dgm:spPr/>
      <dgm:t>
        <a:bodyPr/>
        <a:lstStyle/>
        <a:p>
          <a:endParaRPr lang="en-US"/>
        </a:p>
      </dgm:t>
    </dgm:pt>
    <dgm:pt modelId="{9F6CBBE4-02F9-43F8-982F-F9BCBC574480}" type="sibTrans" cxnId="{7575EDFA-19ED-4067-86EB-3D7FAC8A58EE}">
      <dgm:prSet/>
      <dgm:spPr/>
      <dgm:t>
        <a:bodyPr/>
        <a:lstStyle/>
        <a:p>
          <a:endParaRPr lang="en-US"/>
        </a:p>
      </dgm:t>
    </dgm:pt>
    <dgm:pt modelId="{ECB722DF-F828-4E5E-97FC-59E85D6382D5}" type="pres">
      <dgm:prSet presAssocID="{EF70CB88-6D21-4231-95DE-314B8FC5C981}" presName="Name0" presStyleCnt="0">
        <dgm:presLayoutVars>
          <dgm:dir/>
          <dgm:resizeHandles val="exact"/>
        </dgm:presLayoutVars>
      </dgm:prSet>
      <dgm:spPr/>
    </dgm:pt>
    <dgm:pt modelId="{2D5CDDCA-52E4-40BA-A13D-75A5E22B5FCE}" type="pres">
      <dgm:prSet presAssocID="{EF70CB88-6D21-4231-95DE-314B8FC5C981}" presName="fgShape" presStyleLbl="fgShp" presStyleIdx="0" presStyleCnt="1"/>
      <dgm:spPr/>
    </dgm:pt>
    <dgm:pt modelId="{2F844379-2909-406F-B76A-5DFB11CB039E}" type="pres">
      <dgm:prSet presAssocID="{EF70CB88-6D21-4231-95DE-314B8FC5C981}" presName="linComp" presStyleCnt="0"/>
      <dgm:spPr/>
    </dgm:pt>
    <dgm:pt modelId="{7342E266-9C8C-4A6D-9B70-E0381180C999}" type="pres">
      <dgm:prSet presAssocID="{3ED3257C-4895-437C-A7D7-586D309B6E93}" presName="compNode" presStyleCnt="0"/>
      <dgm:spPr/>
    </dgm:pt>
    <dgm:pt modelId="{60029094-6998-48DD-856E-945682136EF9}" type="pres">
      <dgm:prSet presAssocID="{3ED3257C-4895-437C-A7D7-586D309B6E93}" presName="bkgdShape" presStyleLbl="node1" presStyleIdx="0" presStyleCnt="3"/>
      <dgm:spPr/>
    </dgm:pt>
    <dgm:pt modelId="{FA9877D7-ACAE-4DF3-9019-E56D897C5F0E}" type="pres">
      <dgm:prSet presAssocID="{3ED3257C-4895-437C-A7D7-586D309B6E93}" presName="nodeTx" presStyleLbl="node1" presStyleIdx="0" presStyleCnt="3">
        <dgm:presLayoutVars>
          <dgm:bulletEnabled val="1"/>
        </dgm:presLayoutVars>
      </dgm:prSet>
      <dgm:spPr/>
    </dgm:pt>
    <dgm:pt modelId="{31CE34EE-6B9A-4C70-BAED-536BE3C2DA24}" type="pres">
      <dgm:prSet presAssocID="{3ED3257C-4895-437C-A7D7-586D309B6E93}" presName="invisiNode" presStyleLbl="node1" presStyleIdx="0" presStyleCnt="3"/>
      <dgm:spPr/>
    </dgm:pt>
    <dgm:pt modelId="{58B9A56C-D521-4944-8ABF-E9B96BF205A6}" type="pres">
      <dgm:prSet presAssocID="{3ED3257C-4895-437C-A7D7-586D309B6E93}" presName="imagNode" presStyleLbl="fgImgPlace1" presStyleIdx="0" presStyleCnt="3"/>
      <dgm:spPr/>
    </dgm:pt>
    <dgm:pt modelId="{EC96794C-882B-4A15-81ED-9C7E514B719A}" type="pres">
      <dgm:prSet presAssocID="{84A7AA72-0F1B-4858-ADEB-338AAA2A9BEE}" presName="sibTrans" presStyleLbl="sibTrans2D1" presStyleIdx="0" presStyleCnt="0"/>
      <dgm:spPr/>
    </dgm:pt>
    <dgm:pt modelId="{3F733800-4688-45C4-B24E-7B154911F551}" type="pres">
      <dgm:prSet presAssocID="{C15EF671-0E0E-4097-BE97-DB66B73E77F2}" presName="compNode" presStyleCnt="0"/>
      <dgm:spPr/>
    </dgm:pt>
    <dgm:pt modelId="{D5993461-2383-40C2-8E3B-27CA02D6388A}" type="pres">
      <dgm:prSet presAssocID="{C15EF671-0E0E-4097-BE97-DB66B73E77F2}" presName="bkgdShape" presStyleLbl="node1" presStyleIdx="1" presStyleCnt="3"/>
      <dgm:spPr/>
    </dgm:pt>
    <dgm:pt modelId="{9D77E684-4309-422A-A5F7-3C5D2FF849E0}" type="pres">
      <dgm:prSet presAssocID="{C15EF671-0E0E-4097-BE97-DB66B73E77F2}" presName="nodeTx" presStyleLbl="node1" presStyleIdx="1" presStyleCnt="3">
        <dgm:presLayoutVars>
          <dgm:bulletEnabled val="1"/>
        </dgm:presLayoutVars>
      </dgm:prSet>
      <dgm:spPr/>
    </dgm:pt>
    <dgm:pt modelId="{31CF9A54-3440-4B2F-AB92-74741A832139}" type="pres">
      <dgm:prSet presAssocID="{C15EF671-0E0E-4097-BE97-DB66B73E77F2}" presName="invisiNode" presStyleLbl="node1" presStyleIdx="1" presStyleCnt="3"/>
      <dgm:spPr/>
    </dgm:pt>
    <dgm:pt modelId="{882E8133-B785-4878-B748-54F0A1047F2A}" type="pres">
      <dgm:prSet presAssocID="{C15EF671-0E0E-4097-BE97-DB66B73E77F2}" presName="imagNode" presStyleLbl="fgImgPlace1" presStyleIdx="1" presStyleCnt="3"/>
      <dgm:spPr/>
    </dgm:pt>
    <dgm:pt modelId="{36A80133-35C3-45AA-BEFE-4C079B00F06E}" type="pres">
      <dgm:prSet presAssocID="{13FCAAF3-1243-4F86-90C7-0B1E07B2E9BA}" presName="sibTrans" presStyleLbl="sibTrans2D1" presStyleIdx="0" presStyleCnt="0"/>
      <dgm:spPr/>
    </dgm:pt>
    <dgm:pt modelId="{2D61382B-D8E3-4764-8795-105F66C4BEBC}" type="pres">
      <dgm:prSet presAssocID="{931CDF86-13BA-42F2-9DF0-147184951E61}" presName="compNode" presStyleCnt="0"/>
      <dgm:spPr/>
    </dgm:pt>
    <dgm:pt modelId="{74EDF783-A4A4-4DE1-AE2E-76EA205706AE}" type="pres">
      <dgm:prSet presAssocID="{931CDF86-13BA-42F2-9DF0-147184951E61}" presName="bkgdShape" presStyleLbl="node1" presStyleIdx="2" presStyleCnt="3"/>
      <dgm:spPr/>
    </dgm:pt>
    <dgm:pt modelId="{310CFBEC-FD4C-4766-A714-78CDDA4BD343}" type="pres">
      <dgm:prSet presAssocID="{931CDF86-13BA-42F2-9DF0-147184951E61}" presName="nodeTx" presStyleLbl="node1" presStyleIdx="2" presStyleCnt="3">
        <dgm:presLayoutVars>
          <dgm:bulletEnabled val="1"/>
        </dgm:presLayoutVars>
      </dgm:prSet>
      <dgm:spPr/>
    </dgm:pt>
    <dgm:pt modelId="{5B59A106-3569-4A39-9971-5DAC6FD5B8A2}" type="pres">
      <dgm:prSet presAssocID="{931CDF86-13BA-42F2-9DF0-147184951E61}" presName="invisiNode" presStyleLbl="node1" presStyleIdx="2" presStyleCnt="3"/>
      <dgm:spPr/>
    </dgm:pt>
    <dgm:pt modelId="{C6E03710-C9F8-48CC-8FD1-1C139D55155C}" type="pres">
      <dgm:prSet presAssocID="{931CDF86-13BA-42F2-9DF0-147184951E61}" presName="imagNode" presStyleLbl="fgImgPlace1" presStyleIdx="2" presStyleCnt="3"/>
      <dgm:spPr/>
    </dgm:pt>
  </dgm:ptLst>
  <dgm:cxnLst>
    <dgm:cxn modelId="{A2E42B03-C510-4314-B785-CE8A81B316FD}" srcId="{EF70CB88-6D21-4231-95DE-314B8FC5C981}" destId="{3ED3257C-4895-437C-A7D7-586D309B6E93}" srcOrd="0" destOrd="0" parTransId="{005F812D-C914-4CF5-80BC-4F7DC1B32BAB}" sibTransId="{84A7AA72-0F1B-4858-ADEB-338AAA2A9BEE}"/>
    <dgm:cxn modelId="{DC92350C-56C7-44C1-8CF5-76FF6ACFDAA2}" type="presOf" srcId="{C15EF671-0E0E-4097-BE97-DB66B73E77F2}" destId="{D5993461-2383-40C2-8E3B-27CA02D6388A}" srcOrd="0" destOrd="0" presId="urn:microsoft.com/office/officeart/2005/8/layout/hList7"/>
    <dgm:cxn modelId="{7708B628-9982-4457-9A7B-9F1A85D56AF9}" type="presOf" srcId="{84A7AA72-0F1B-4858-ADEB-338AAA2A9BEE}" destId="{EC96794C-882B-4A15-81ED-9C7E514B719A}" srcOrd="0" destOrd="0" presId="urn:microsoft.com/office/officeart/2005/8/layout/hList7"/>
    <dgm:cxn modelId="{CD578932-FAAC-45CD-ADC4-4B11F2BE0772}" type="presOf" srcId="{931CDF86-13BA-42F2-9DF0-147184951E61}" destId="{74EDF783-A4A4-4DE1-AE2E-76EA205706AE}" srcOrd="0" destOrd="0" presId="urn:microsoft.com/office/officeart/2005/8/layout/hList7"/>
    <dgm:cxn modelId="{7A698C37-21F4-45EC-9C13-9AC5E7B1D322}" type="presOf" srcId="{EF70CB88-6D21-4231-95DE-314B8FC5C981}" destId="{ECB722DF-F828-4E5E-97FC-59E85D6382D5}" srcOrd="0" destOrd="0" presId="urn:microsoft.com/office/officeart/2005/8/layout/hList7"/>
    <dgm:cxn modelId="{6721F3A2-FFAD-4587-AC51-1B20550014DC}" type="presOf" srcId="{931CDF86-13BA-42F2-9DF0-147184951E61}" destId="{310CFBEC-FD4C-4766-A714-78CDDA4BD343}" srcOrd="1" destOrd="0" presId="urn:microsoft.com/office/officeart/2005/8/layout/hList7"/>
    <dgm:cxn modelId="{5B0C35C3-1900-477A-AFA8-99AFE90C62F8}" type="presOf" srcId="{13FCAAF3-1243-4F86-90C7-0B1E07B2E9BA}" destId="{36A80133-35C3-45AA-BEFE-4C079B00F06E}" srcOrd="0" destOrd="0" presId="urn:microsoft.com/office/officeart/2005/8/layout/hList7"/>
    <dgm:cxn modelId="{FA777FD3-A0EC-4137-BF3D-822FC0782E67}" type="presOf" srcId="{C15EF671-0E0E-4097-BE97-DB66B73E77F2}" destId="{9D77E684-4309-422A-A5F7-3C5D2FF849E0}" srcOrd="1" destOrd="0" presId="urn:microsoft.com/office/officeart/2005/8/layout/hList7"/>
    <dgm:cxn modelId="{2BF318D9-6E03-4C0B-BB79-F29823E0E5AE}" type="presOf" srcId="{3ED3257C-4895-437C-A7D7-586D309B6E93}" destId="{60029094-6998-48DD-856E-945682136EF9}" srcOrd="0" destOrd="0" presId="urn:microsoft.com/office/officeart/2005/8/layout/hList7"/>
    <dgm:cxn modelId="{4871FFE7-1F93-44C2-B40A-DF66D91BD9B7}" srcId="{EF70CB88-6D21-4231-95DE-314B8FC5C981}" destId="{C15EF671-0E0E-4097-BE97-DB66B73E77F2}" srcOrd="1" destOrd="0" parTransId="{3B845C7C-4F62-40BF-9FFB-6A0ACD1D88E2}" sibTransId="{13FCAAF3-1243-4F86-90C7-0B1E07B2E9BA}"/>
    <dgm:cxn modelId="{DB7C83EF-848B-4D3C-9C47-A40D36F137CA}" type="presOf" srcId="{3ED3257C-4895-437C-A7D7-586D309B6E93}" destId="{FA9877D7-ACAE-4DF3-9019-E56D897C5F0E}" srcOrd="1" destOrd="0" presId="urn:microsoft.com/office/officeart/2005/8/layout/hList7"/>
    <dgm:cxn modelId="{7575EDFA-19ED-4067-86EB-3D7FAC8A58EE}" srcId="{EF70CB88-6D21-4231-95DE-314B8FC5C981}" destId="{931CDF86-13BA-42F2-9DF0-147184951E61}" srcOrd="2" destOrd="0" parTransId="{BCADB072-56F8-41E0-986D-97B99264A256}" sibTransId="{9F6CBBE4-02F9-43F8-982F-F9BCBC574480}"/>
    <dgm:cxn modelId="{5BF4E853-CDCB-408C-A7F3-4784807A72CB}" type="presParOf" srcId="{ECB722DF-F828-4E5E-97FC-59E85D6382D5}" destId="{2D5CDDCA-52E4-40BA-A13D-75A5E22B5FCE}" srcOrd="0" destOrd="0" presId="urn:microsoft.com/office/officeart/2005/8/layout/hList7"/>
    <dgm:cxn modelId="{97EAC606-40A3-40A8-BDAA-ECBF693A4A6A}" type="presParOf" srcId="{ECB722DF-F828-4E5E-97FC-59E85D6382D5}" destId="{2F844379-2909-406F-B76A-5DFB11CB039E}" srcOrd="1" destOrd="0" presId="urn:microsoft.com/office/officeart/2005/8/layout/hList7"/>
    <dgm:cxn modelId="{2986A00B-77D5-4043-9574-F8E0FA0C4BD0}" type="presParOf" srcId="{2F844379-2909-406F-B76A-5DFB11CB039E}" destId="{7342E266-9C8C-4A6D-9B70-E0381180C999}" srcOrd="0" destOrd="0" presId="urn:microsoft.com/office/officeart/2005/8/layout/hList7"/>
    <dgm:cxn modelId="{A168346E-1AF3-4F9A-976B-42C06F735960}" type="presParOf" srcId="{7342E266-9C8C-4A6D-9B70-E0381180C999}" destId="{60029094-6998-48DD-856E-945682136EF9}" srcOrd="0" destOrd="0" presId="urn:microsoft.com/office/officeart/2005/8/layout/hList7"/>
    <dgm:cxn modelId="{AC5D1DCA-9F64-433F-916F-63CAE4C4BA89}" type="presParOf" srcId="{7342E266-9C8C-4A6D-9B70-E0381180C999}" destId="{FA9877D7-ACAE-4DF3-9019-E56D897C5F0E}" srcOrd="1" destOrd="0" presId="urn:microsoft.com/office/officeart/2005/8/layout/hList7"/>
    <dgm:cxn modelId="{8E372DA6-1CFF-4062-A5A3-9B2FF33C04CA}" type="presParOf" srcId="{7342E266-9C8C-4A6D-9B70-E0381180C999}" destId="{31CE34EE-6B9A-4C70-BAED-536BE3C2DA24}" srcOrd="2" destOrd="0" presId="urn:microsoft.com/office/officeart/2005/8/layout/hList7"/>
    <dgm:cxn modelId="{C3AB4766-2028-4925-9EC3-506217D86CE0}" type="presParOf" srcId="{7342E266-9C8C-4A6D-9B70-E0381180C999}" destId="{58B9A56C-D521-4944-8ABF-E9B96BF205A6}" srcOrd="3" destOrd="0" presId="urn:microsoft.com/office/officeart/2005/8/layout/hList7"/>
    <dgm:cxn modelId="{253D098F-00C2-424F-AB8F-1AF190B7582C}" type="presParOf" srcId="{2F844379-2909-406F-B76A-5DFB11CB039E}" destId="{EC96794C-882B-4A15-81ED-9C7E514B719A}" srcOrd="1" destOrd="0" presId="urn:microsoft.com/office/officeart/2005/8/layout/hList7"/>
    <dgm:cxn modelId="{ABC5604D-EF47-46D2-8D71-C89E11E11439}" type="presParOf" srcId="{2F844379-2909-406F-B76A-5DFB11CB039E}" destId="{3F733800-4688-45C4-B24E-7B154911F551}" srcOrd="2" destOrd="0" presId="urn:microsoft.com/office/officeart/2005/8/layout/hList7"/>
    <dgm:cxn modelId="{E6217C81-1C7B-420F-A7CE-52F1C24069AB}" type="presParOf" srcId="{3F733800-4688-45C4-B24E-7B154911F551}" destId="{D5993461-2383-40C2-8E3B-27CA02D6388A}" srcOrd="0" destOrd="0" presId="urn:microsoft.com/office/officeart/2005/8/layout/hList7"/>
    <dgm:cxn modelId="{92324022-A453-4632-AFCB-F808F946CDF3}" type="presParOf" srcId="{3F733800-4688-45C4-B24E-7B154911F551}" destId="{9D77E684-4309-422A-A5F7-3C5D2FF849E0}" srcOrd="1" destOrd="0" presId="urn:microsoft.com/office/officeart/2005/8/layout/hList7"/>
    <dgm:cxn modelId="{4302F632-829F-4DD9-9C4A-355A659BA5AD}" type="presParOf" srcId="{3F733800-4688-45C4-B24E-7B154911F551}" destId="{31CF9A54-3440-4B2F-AB92-74741A832139}" srcOrd="2" destOrd="0" presId="urn:microsoft.com/office/officeart/2005/8/layout/hList7"/>
    <dgm:cxn modelId="{2EBB45BA-695F-4CC6-A263-3011F06EAB07}" type="presParOf" srcId="{3F733800-4688-45C4-B24E-7B154911F551}" destId="{882E8133-B785-4878-B748-54F0A1047F2A}" srcOrd="3" destOrd="0" presId="urn:microsoft.com/office/officeart/2005/8/layout/hList7"/>
    <dgm:cxn modelId="{C4A8A799-D7A8-4BD3-86E6-A2CD0299F969}" type="presParOf" srcId="{2F844379-2909-406F-B76A-5DFB11CB039E}" destId="{36A80133-35C3-45AA-BEFE-4C079B00F06E}" srcOrd="3" destOrd="0" presId="urn:microsoft.com/office/officeart/2005/8/layout/hList7"/>
    <dgm:cxn modelId="{F2F82ED1-8CDF-401A-AD27-FDDDB3B389B8}" type="presParOf" srcId="{2F844379-2909-406F-B76A-5DFB11CB039E}" destId="{2D61382B-D8E3-4764-8795-105F66C4BEBC}" srcOrd="4" destOrd="0" presId="urn:microsoft.com/office/officeart/2005/8/layout/hList7"/>
    <dgm:cxn modelId="{40C7486D-739C-4BF8-A8D0-BC1DDCC7BDDA}" type="presParOf" srcId="{2D61382B-D8E3-4764-8795-105F66C4BEBC}" destId="{74EDF783-A4A4-4DE1-AE2E-76EA205706AE}" srcOrd="0" destOrd="0" presId="urn:microsoft.com/office/officeart/2005/8/layout/hList7"/>
    <dgm:cxn modelId="{E5856C07-F926-4FEF-A5C7-279C5368B991}" type="presParOf" srcId="{2D61382B-D8E3-4764-8795-105F66C4BEBC}" destId="{310CFBEC-FD4C-4766-A714-78CDDA4BD343}" srcOrd="1" destOrd="0" presId="urn:microsoft.com/office/officeart/2005/8/layout/hList7"/>
    <dgm:cxn modelId="{B141FF12-40DF-46F1-B00C-E377FE88FA82}" type="presParOf" srcId="{2D61382B-D8E3-4764-8795-105F66C4BEBC}" destId="{5B59A106-3569-4A39-9971-5DAC6FD5B8A2}" srcOrd="2" destOrd="0" presId="urn:microsoft.com/office/officeart/2005/8/layout/hList7"/>
    <dgm:cxn modelId="{24391F69-AFB5-4562-B3A1-F6B36AF13615}" type="presParOf" srcId="{2D61382B-D8E3-4764-8795-105F66C4BEBC}" destId="{C6E03710-C9F8-48CC-8FD1-1C139D55155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70CB88-6D21-4231-95DE-314B8FC5C981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</dgm:pt>
    <dgm:pt modelId="{3ED3257C-4895-437C-A7D7-586D309B6E93}">
      <dgm:prSet phldrT="[Text]"/>
      <dgm:spPr/>
      <dgm:t>
        <a:bodyPr/>
        <a:lstStyle/>
        <a:p>
          <a:r>
            <a:rPr lang="en-US" dirty="0"/>
            <a:t>Crime Report Data</a:t>
          </a:r>
        </a:p>
      </dgm:t>
    </dgm:pt>
    <dgm:pt modelId="{005F812D-C914-4CF5-80BC-4F7DC1B32BAB}" type="parTrans" cxnId="{A2E42B03-C510-4314-B785-CE8A81B316FD}">
      <dgm:prSet/>
      <dgm:spPr/>
      <dgm:t>
        <a:bodyPr/>
        <a:lstStyle/>
        <a:p>
          <a:endParaRPr lang="en-US"/>
        </a:p>
      </dgm:t>
    </dgm:pt>
    <dgm:pt modelId="{84A7AA72-0F1B-4858-ADEB-338AAA2A9BEE}" type="sibTrans" cxnId="{A2E42B03-C510-4314-B785-CE8A81B316FD}">
      <dgm:prSet/>
      <dgm:spPr/>
      <dgm:t>
        <a:bodyPr/>
        <a:lstStyle/>
        <a:p>
          <a:endParaRPr lang="en-US"/>
        </a:p>
      </dgm:t>
    </dgm:pt>
    <dgm:pt modelId="{C15EF671-0E0E-4097-BE97-DB66B73E77F2}">
      <dgm:prSet phldrT="[Text]"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/>
            <a:t>Police Precinct</a:t>
          </a:r>
        </a:p>
      </dgm:t>
    </dgm:pt>
    <dgm:pt modelId="{3B845C7C-4F62-40BF-9FFB-6A0ACD1D88E2}" type="parTrans" cxnId="{4871FFE7-1F93-44C2-B40A-DF66D91BD9B7}">
      <dgm:prSet/>
      <dgm:spPr/>
      <dgm:t>
        <a:bodyPr/>
        <a:lstStyle/>
        <a:p>
          <a:endParaRPr lang="en-US"/>
        </a:p>
      </dgm:t>
    </dgm:pt>
    <dgm:pt modelId="{13FCAAF3-1243-4F86-90C7-0B1E07B2E9BA}" type="sibTrans" cxnId="{4871FFE7-1F93-44C2-B40A-DF66D91BD9B7}">
      <dgm:prSet/>
      <dgm:spPr/>
      <dgm:t>
        <a:bodyPr/>
        <a:lstStyle/>
        <a:p>
          <a:endParaRPr lang="en-US"/>
        </a:p>
      </dgm:t>
    </dgm:pt>
    <dgm:pt modelId="{931CDF86-13BA-42F2-9DF0-147184951E61}">
      <dgm:prSet phldrT="[Text]"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/>
            <a:t>Neighborhood</a:t>
          </a:r>
        </a:p>
      </dgm:t>
    </dgm:pt>
    <dgm:pt modelId="{BCADB072-56F8-41E0-986D-97B99264A256}" type="parTrans" cxnId="{7575EDFA-19ED-4067-86EB-3D7FAC8A58EE}">
      <dgm:prSet/>
      <dgm:spPr/>
      <dgm:t>
        <a:bodyPr/>
        <a:lstStyle/>
        <a:p>
          <a:endParaRPr lang="en-US"/>
        </a:p>
      </dgm:t>
    </dgm:pt>
    <dgm:pt modelId="{9F6CBBE4-02F9-43F8-982F-F9BCBC574480}" type="sibTrans" cxnId="{7575EDFA-19ED-4067-86EB-3D7FAC8A58EE}">
      <dgm:prSet/>
      <dgm:spPr/>
      <dgm:t>
        <a:bodyPr/>
        <a:lstStyle/>
        <a:p>
          <a:endParaRPr lang="en-US"/>
        </a:p>
      </dgm:t>
    </dgm:pt>
    <dgm:pt modelId="{ECB722DF-F828-4E5E-97FC-59E85D6382D5}" type="pres">
      <dgm:prSet presAssocID="{EF70CB88-6D21-4231-95DE-314B8FC5C981}" presName="Name0" presStyleCnt="0">
        <dgm:presLayoutVars>
          <dgm:dir/>
          <dgm:resizeHandles val="exact"/>
        </dgm:presLayoutVars>
      </dgm:prSet>
      <dgm:spPr/>
    </dgm:pt>
    <dgm:pt modelId="{2D5CDDCA-52E4-40BA-A13D-75A5E22B5FCE}" type="pres">
      <dgm:prSet presAssocID="{EF70CB88-6D21-4231-95DE-314B8FC5C981}" presName="fgShape" presStyleLbl="fgShp" presStyleIdx="0" presStyleCnt="1" custFlipVert="1" custFlipHor="0" custScaleX="1683" custScaleY="9774"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</dgm:spPr>
    </dgm:pt>
    <dgm:pt modelId="{2F844379-2909-406F-B76A-5DFB11CB039E}" type="pres">
      <dgm:prSet presAssocID="{EF70CB88-6D21-4231-95DE-314B8FC5C981}" presName="linComp" presStyleCnt="0"/>
      <dgm:spPr/>
    </dgm:pt>
    <dgm:pt modelId="{7342E266-9C8C-4A6D-9B70-E0381180C999}" type="pres">
      <dgm:prSet presAssocID="{3ED3257C-4895-437C-A7D7-586D309B6E93}" presName="compNode" presStyleCnt="0"/>
      <dgm:spPr/>
    </dgm:pt>
    <dgm:pt modelId="{60029094-6998-48DD-856E-945682136EF9}" type="pres">
      <dgm:prSet presAssocID="{3ED3257C-4895-437C-A7D7-586D309B6E93}" presName="bkgdShape" presStyleLbl="node1" presStyleIdx="0" presStyleCnt="3"/>
      <dgm:spPr/>
    </dgm:pt>
    <dgm:pt modelId="{FA9877D7-ACAE-4DF3-9019-E56D897C5F0E}" type="pres">
      <dgm:prSet presAssocID="{3ED3257C-4895-437C-A7D7-586D309B6E93}" presName="nodeTx" presStyleLbl="node1" presStyleIdx="0" presStyleCnt="3">
        <dgm:presLayoutVars>
          <dgm:bulletEnabled val="1"/>
        </dgm:presLayoutVars>
      </dgm:prSet>
      <dgm:spPr/>
    </dgm:pt>
    <dgm:pt modelId="{31CE34EE-6B9A-4C70-BAED-536BE3C2DA24}" type="pres">
      <dgm:prSet presAssocID="{3ED3257C-4895-437C-A7D7-586D309B6E93}" presName="invisiNode" presStyleLbl="node1" presStyleIdx="0" presStyleCnt="3"/>
      <dgm:spPr/>
    </dgm:pt>
    <dgm:pt modelId="{58B9A56C-D521-4944-8ABF-E9B96BF205A6}" type="pres">
      <dgm:prSet presAssocID="{3ED3257C-4895-437C-A7D7-586D309B6E93}" presName="imagNode" presStyleLbl="fgImgPlace1" presStyleIdx="0" presStyleCnt="3"/>
      <dgm:spPr/>
    </dgm:pt>
    <dgm:pt modelId="{EC96794C-882B-4A15-81ED-9C7E514B719A}" type="pres">
      <dgm:prSet presAssocID="{84A7AA72-0F1B-4858-ADEB-338AAA2A9BEE}" presName="sibTrans" presStyleLbl="sibTrans2D1" presStyleIdx="0" presStyleCnt="0"/>
      <dgm:spPr/>
    </dgm:pt>
    <dgm:pt modelId="{3F733800-4688-45C4-B24E-7B154911F551}" type="pres">
      <dgm:prSet presAssocID="{C15EF671-0E0E-4097-BE97-DB66B73E77F2}" presName="compNode" presStyleCnt="0"/>
      <dgm:spPr/>
    </dgm:pt>
    <dgm:pt modelId="{D5993461-2383-40C2-8E3B-27CA02D6388A}" type="pres">
      <dgm:prSet presAssocID="{C15EF671-0E0E-4097-BE97-DB66B73E77F2}" presName="bkgdShape" presStyleLbl="node1" presStyleIdx="1" presStyleCnt="3"/>
      <dgm:spPr/>
    </dgm:pt>
    <dgm:pt modelId="{9D77E684-4309-422A-A5F7-3C5D2FF849E0}" type="pres">
      <dgm:prSet presAssocID="{C15EF671-0E0E-4097-BE97-DB66B73E77F2}" presName="nodeTx" presStyleLbl="node1" presStyleIdx="1" presStyleCnt="3">
        <dgm:presLayoutVars>
          <dgm:bulletEnabled val="1"/>
        </dgm:presLayoutVars>
      </dgm:prSet>
      <dgm:spPr/>
    </dgm:pt>
    <dgm:pt modelId="{31CF9A54-3440-4B2F-AB92-74741A832139}" type="pres">
      <dgm:prSet presAssocID="{C15EF671-0E0E-4097-BE97-DB66B73E77F2}" presName="invisiNode" presStyleLbl="node1" presStyleIdx="1" presStyleCnt="3"/>
      <dgm:spPr/>
    </dgm:pt>
    <dgm:pt modelId="{882E8133-B785-4878-B748-54F0A1047F2A}" type="pres">
      <dgm:prSet presAssocID="{C15EF671-0E0E-4097-BE97-DB66B73E77F2}" presName="imagNode" presStyleLbl="fgImgPlace1" presStyleIdx="1" presStyleCnt="3"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</dgm:spPr>
    </dgm:pt>
    <dgm:pt modelId="{36A80133-35C3-45AA-BEFE-4C079B00F06E}" type="pres">
      <dgm:prSet presAssocID="{13FCAAF3-1243-4F86-90C7-0B1E07B2E9BA}" presName="sibTrans" presStyleLbl="sibTrans2D1" presStyleIdx="0" presStyleCnt="0"/>
      <dgm:spPr/>
    </dgm:pt>
    <dgm:pt modelId="{2D61382B-D8E3-4764-8795-105F66C4BEBC}" type="pres">
      <dgm:prSet presAssocID="{931CDF86-13BA-42F2-9DF0-147184951E61}" presName="compNode" presStyleCnt="0"/>
      <dgm:spPr/>
    </dgm:pt>
    <dgm:pt modelId="{74EDF783-A4A4-4DE1-AE2E-76EA205706AE}" type="pres">
      <dgm:prSet presAssocID="{931CDF86-13BA-42F2-9DF0-147184951E61}" presName="bkgdShape" presStyleLbl="node1" presStyleIdx="2" presStyleCnt="3"/>
      <dgm:spPr/>
    </dgm:pt>
    <dgm:pt modelId="{310CFBEC-FD4C-4766-A714-78CDDA4BD343}" type="pres">
      <dgm:prSet presAssocID="{931CDF86-13BA-42F2-9DF0-147184951E61}" presName="nodeTx" presStyleLbl="node1" presStyleIdx="2" presStyleCnt="3">
        <dgm:presLayoutVars>
          <dgm:bulletEnabled val="1"/>
        </dgm:presLayoutVars>
      </dgm:prSet>
      <dgm:spPr/>
    </dgm:pt>
    <dgm:pt modelId="{5B59A106-3569-4A39-9971-5DAC6FD5B8A2}" type="pres">
      <dgm:prSet presAssocID="{931CDF86-13BA-42F2-9DF0-147184951E61}" presName="invisiNode" presStyleLbl="node1" presStyleIdx="2" presStyleCnt="3"/>
      <dgm:spPr/>
    </dgm:pt>
    <dgm:pt modelId="{C6E03710-C9F8-48CC-8FD1-1C139D55155C}" type="pres">
      <dgm:prSet presAssocID="{931CDF86-13BA-42F2-9DF0-147184951E61}" presName="imagNode" presStyleLbl="fgImgPlace1" presStyleIdx="2" presStyleCnt="3"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</dgm:spPr>
    </dgm:pt>
  </dgm:ptLst>
  <dgm:cxnLst>
    <dgm:cxn modelId="{A2E42B03-C510-4314-B785-CE8A81B316FD}" srcId="{EF70CB88-6D21-4231-95DE-314B8FC5C981}" destId="{3ED3257C-4895-437C-A7D7-586D309B6E93}" srcOrd="0" destOrd="0" parTransId="{005F812D-C914-4CF5-80BC-4F7DC1B32BAB}" sibTransId="{84A7AA72-0F1B-4858-ADEB-338AAA2A9BEE}"/>
    <dgm:cxn modelId="{DC92350C-56C7-44C1-8CF5-76FF6ACFDAA2}" type="presOf" srcId="{C15EF671-0E0E-4097-BE97-DB66B73E77F2}" destId="{D5993461-2383-40C2-8E3B-27CA02D6388A}" srcOrd="0" destOrd="0" presId="urn:microsoft.com/office/officeart/2005/8/layout/hList7"/>
    <dgm:cxn modelId="{7708B628-9982-4457-9A7B-9F1A85D56AF9}" type="presOf" srcId="{84A7AA72-0F1B-4858-ADEB-338AAA2A9BEE}" destId="{EC96794C-882B-4A15-81ED-9C7E514B719A}" srcOrd="0" destOrd="0" presId="urn:microsoft.com/office/officeart/2005/8/layout/hList7"/>
    <dgm:cxn modelId="{CD578932-FAAC-45CD-ADC4-4B11F2BE0772}" type="presOf" srcId="{931CDF86-13BA-42F2-9DF0-147184951E61}" destId="{74EDF783-A4A4-4DE1-AE2E-76EA205706AE}" srcOrd="0" destOrd="0" presId="urn:microsoft.com/office/officeart/2005/8/layout/hList7"/>
    <dgm:cxn modelId="{7A698C37-21F4-45EC-9C13-9AC5E7B1D322}" type="presOf" srcId="{EF70CB88-6D21-4231-95DE-314B8FC5C981}" destId="{ECB722DF-F828-4E5E-97FC-59E85D6382D5}" srcOrd="0" destOrd="0" presId="urn:microsoft.com/office/officeart/2005/8/layout/hList7"/>
    <dgm:cxn modelId="{6721F3A2-FFAD-4587-AC51-1B20550014DC}" type="presOf" srcId="{931CDF86-13BA-42F2-9DF0-147184951E61}" destId="{310CFBEC-FD4C-4766-A714-78CDDA4BD343}" srcOrd="1" destOrd="0" presId="urn:microsoft.com/office/officeart/2005/8/layout/hList7"/>
    <dgm:cxn modelId="{5B0C35C3-1900-477A-AFA8-99AFE90C62F8}" type="presOf" srcId="{13FCAAF3-1243-4F86-90C7-0B1E07B2E9BA}" destId="{36A80133-35C3-45AA-BEFE-4C079B00F06E}" srcOrd="0" destOrd="0" presId="urn:microsoft.com/office/officeart/2005/8/layout/hList7"/>
    <dgm:cxn modelId="{FA777FD3-A0EC-4137-BF3D-822FC0782E67}" type="presOf" srcId="{C15EF671-0E0E-4097-BE97-DB66B73E77F2}" destId="{9D77E684-4309-422A-A5F7-3C5D2FF849E0}" srcOrd="1" destOrd="0" presId="urn:microsoft.com/office/officeart/2005/8/layout/hList7"/>
    <dgm:cxn modelId="{2BF318D9-6E03-4C0B-BB79-F29823E0E5AE}" type="presOf" srcId="{3ED3257C-4895-437C-A7D7-586D309B6E93}" destId="{60029094-6998-48DD-856E-945682136EF9}" srcOrd="0" destOrd="0" presId="urn:microsoft.com/office/officeart/2005/8/layout/hList7"/>
    <dgm:cxn modelId="{4871FFE7-1F93-44C2-B40A-DF66D91BD9B7}" srcId="{EF70CB88-6D21-4231-95DE-314B8FC5C981}" destId="{C15EF671-0E0E-4097-BE97-DB66B73E77F2}" srcOrd="1" destOrd="0" parTransId="{3B845C7C-4F62-40BF-9FFB-6A0ACD1D88E2}" sibTransId="{13FCAAF3-1243-4F86-90C7-0B1E07B2E9BA}"/>
    <dgm:cxn modelId="{DB7C83EF-848B-4D3C-9C47-A40D36F137CA}" type="presOf" srcId="{3ED3257C-4895-437C-A7D7-586D309B6E93}" destId="{FA9877D7-ACAE-4DF3-9019-E56D897C5F0E}" srcOrd="1" destOrd="0" presId="urn:microsoft.com/office/officeart/2005/8/layout/hList7"/>
    <dgm:cxn modelId="{7575EDFA-19ED-4067-86EB-3D7FAC8A58EE}" srcId="{EF70CB88-6D21-4231-95DE-314B8FC5C981}" destId="{931CDF86-13BA-42F2-9DF0-147184951E61}" srcOrd="2" destOrd="0" parTransId="{BCADB072-56F8-41E0-986D-97B99264A256}" sibTransId="{9F6CBBE4-02F9-43F8-982F-F9BCBC574480}"/>
    <dgm:cxn modelId="{5BF4E853-CDCB-408C-A7F3-4784807A72CB}" type="presParOf" srcId="{ECB722DF-F828-4E5E-97FC-59E85D6382D5}" destId="{2D5CDDCA-52E4-40BA-A13D-75A5E22B5FCE}" srcOrd="0" destOrd="0" presId="urn:microsoft.com/office/officeart/2005/8/layout/hList7"/>
    <dgm:cxn modelId="{97EAC606-40A3-40A8-BDAA-ECBF693A4A6A}" type="presParOf" srcId="{ECB722DF-F828-4E5E-97FC-59E85D6382D5}" destId="{2F844379-2909-406F-B76A-5DFB11CB039E}" srcOrd="1" destOrd="0" presId="urn:microsoft.com/office/officeart/2005/8/layout/hList7"/>
    <dgm:cxn modelId="{2986A00B-77D5-4043-9574-F8E0FA0C4BD0}" type="presParOf" srcId="{2F844379-2909-406F-B76A-5DFB11CB039E}" destId="{7342E266-9C8C-4A6D-9B70-E0381180C999}" srcOrd="0" destOrd="0" presId="urn:microsoft.com/office/officeart/2005/8/layout/hList7"/>
    <dgm:cxn modelId="{A168346E-1AF3-4F9A-976B-42C06F735960}" type="presParOf" srcId="{7342E266-9C8C-4A6D-9B70-E0381180C999}" destId="{60029094-6998-48DD-856E-945682136EF9}" srcOrd="0" destOrd="0" presId="urn:microsoft.com/office/officeart/2005/8/layout/hList7"/>
    <dgm:cxn modelId="{AC5D1DCA-9F64-433F-916F-63CAE4C4BA89}" type="presParOf" srcId="{7342E266-9C8C-4A6D-9B70-E0381180C999}" destId="{FA9877D7-ACAE-4DF3-9019-E56D897C5F0E}" srcOrd="1" destOrd="0" presId="urn:microsoft.com/office/officeart/2005/8/layout/hList7"/>
    <dgm:cxn modelId="{8E372DA6-1CFF-4062-A5A3-9B2FF33C04CA}" type="presParOf" srcId="{7342E266-9C8C-4A6D-9B70-E0381180C999}" destId="{31CE34EE-6B9A-4C70-BAED-536BE3C2DA24}" srcOrd="2" destOrd="0" presId="urn:microsoft.com/office/officeart/2005/8/layout/hList7"/>
    <dgm:cxn modelId="{C3AB4766-2028-4925-9EC3-506217D86CE0}" type="presParOf" srcId="{7342E266-9C8C-4A6D-9B70-E0381180C999}" destId="{58B9A56C-D521-4944-8ABF-E9B96BF205A6}" srcOrd="3" destOrd="0" presId="urn:microsoft.com/office/officeart/2005/8/layout/hList7"/>
    <dgm:cxn modelId="{253D098F-00C2-424F-AB8F-1AF190B7582C}" type="presParOf" srcId="{2F844379-2909-406F-B76A-5DFB11CB039E}" destId="{EC96794C-882B-4A15-81ED-9C7E514B719A}" srcOrd="1" destOrd="0" presId="urn:microsoft.com/office/officeart/2005/8/layout/hList7"/>
    <dgm:cxn modelId="{ABC5604D-EF47-46D2-8D71-C89E11E11439}" type="presParOf" srcId="{2F844379-2909-406F-B76A-5DFB11CB039E}" destId="{3F733800-4688-45C4-B24E-7B154911F551}" srcOrd="2" destOrd="0" presId="urn:microsoft.com/office/officeart/2005/8/layout/hList7"/>
    <dgm:cxn modelId="{E6217C81-1C7B-420F-A7CE-52F1C24069AB}" type="presParOf" srcId="{3F733800-4688-45C4-B24E-7B154911F551}" destId="{D5993461-2383-40C2-8E3B-27CA02D6388A}" srcOrd="0" destOrd="0" presId="urn:microsoft.com/office/officeart/2005/8/layout/hList7"/>
    <dgm:cxn modelId="{92324022-A453-4632-AFCB-F808F946CDF3}" type="presParOf" srcId="{3F733800-4688-45C4-B24E-7B154911F551}" destId="{9D77E684-4309-422A-A5F7-3C5D2FF849E0}" srcOrd="1" destOrd="0" presId="urn:microsoft.com/office/officeart/2005/8/layout/hList7"/>
    <dgm:cxn modelId="{4302F632-829F-4DD9-9C4A-355A659BA5AD}" type="presParOf" srcId="{3F733800-4688-45C4-B24E-7B154911F551}" destId="{31CF9A54-3440-4B2F-AB92-74741A832139}" srcOrd="2" destOrd="0" presId="urn:microsoft.com/office/officeart/2005/8/layout/hList7"/>
    <dgm:cxn modelId="{2EBB45BA-695F-4CC6-A263-3011F06EAB07}" type="presParOf" srcId="{3F733800-4688-45C4-B24E-7B154911F551}" destId="{882E8133-B785-4878-B748-54F0A1047F2A}" srcOrd="3" destOrd="0" presId="urn:microsoft.com/office/officeart/2005/8/layout/hList7"/>
    <dgm:cxn modelId="{C4A8A799-D7A8-4BD3-86E6-A2CD0299F969}" type="presParOf" srcId="{2F844379-2909-406F-B76A-5DFB11CB039E}" destId="{36A80133-35C3-45AA-BEFE-4C079B00F06E}" srcOrd="3" destOrd="0" presId="urn:microsoft.com/office/officeart/2005/8/layout/hList7"/>
    <dgm:cxn modelId="{F2F82ED1-8CDF-401A-AD27-FDDDB3B389B8}" type="presParOf" srcId="{2F844379-2909-406F-B76A-5DFB11CB039E}" destId="{2D61382B-D8E3-4764-8795-105F66C4BEBC}" srcOrd="4" destOrd="0" presId="urn:microsoft.com/office/officeart/2005/8/layout/hList7"/>
    <dgm:cxn modelId="{40C7486D-739C-4BF8-A8D0-BC1DDCC7BDDA}" type="presParOf" srcId="{2D61382B-D8E3-4764-8795-105F66C4BEBC}" destId="{74EDF783-A4A4-4DE1-AE2E-76EA205706AE}" srcOrd="0" destOrd="0" presId="urn:microsoft.com/office/officeart/2005/8/layout/hList7"/>
    <dgm:cxn modelId="{E5856C07-F926-4FEF-A5C7-279C5368B991}" type="presParOf" srcId="{2D61382B-D8E3-4764-8795-105F66C4BEBC}" destId="{310CFBEC-FD4C-4766-A714-78CDDA4BD343}" srcOrd="1" destOrd="0" presId="urn:microsoft.com/office/officeart/2005/8/layout/hList7"/>
    <dgm:cxn modelId="{B141FF12-40DF-46F1-B00C-E377FE88FA82}" type="presParOf" srcId="{2D61382B-D8E3-4764-8795-105F66C4BEBC}" destId="{5B59A106-3569-4A39-9971-5DAC6FD5B8A2}" srcOrd="2" destOrd="0" presId="urn:microsoft.com/office/officeart/2005/8/layout/hList7"/>
    <dgm:cxn modelId="{24391F69-AFB5-4562-B3A1-F6B36AF13615}" type="presParOf" srcId="{2D61382B-D8E3-4764-8795-105F66C4BEBC}" destId="{C6E03710-C9F8-48CC-8FD1-1C139D55155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70CB88-6D21-4231-95DE-314B8FC5C981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</dgm:pt>
    <dgm:pt modelId="{C15EF671-0E0E-4097-BE97-DB66B73E77F2}">
      <dgm:prSet phldrT="[Text]"/>
      <dgm:spPr/>
      <dgm:t>
        <a:bodyPr/>
        <a:lstStyle/>
        <a:p>
          <a:r>
            <a:rPr lang="en-US" dirty="0"/>
            <a:t>Police Precinct Data</a:t>
          </a:r>
        </a:p>
      </dgm:t>
    </dgm:pt>
    <dgm:pt modelId="{3B845C7C-4F62-40BF-9FFB-6A0ACD1D88E2}" type="parTrans" cxnId="{4871FFE7-1F93-44C2-B40A-DF66D91BD9B7}">
      <dgm:prSet/>
      <dgm:spPr/>
      <dgm:t>
        <a:bodyPr/>
        <a:lstStyle/>
        <a:p>
          <a:endParaRPr lang="en-US"/>
        </a:p>
      </dgm:t>
    </dgm:pt>
    <dgm:pt modelId="{13FCAAF3-1243-4F86-90C7-0B1E07B2E9BA}" type="sibTrans" cxnId="{4871FFE7-1F93-44C2-B40A-DF66D91BD9B7}">
      <dgm:prSet/>
      <dgm:spPr/>
      <dgm:t>
        <a:bodyPr/>
        <a:lstStyle/>
        <a:p>
          <a:endParaRPr lang="en-US"/>
        </a:p>
      </dgm:t>
    </dgm:pt>
    <dgm:pt modelId="{931CDF86-13BA-42F2-9DF0-147184951E61}">
      <dgm:prSet phldrT="[Text]"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/>
            <a:t>Neighborhood</a:t>
          </a:r>
        </a:p>
      </dgm:t>
    </dgm:pt>
    <dgm:pt modelId="{BCADB072-56F8-41E0-986D-97B99264A256}" type="parTrans" cxnId="{7575EDFA-19ED-4067-86EB-3D7FAC8A58EE}">
      <dgm:prSet/>
      <dgm:spPr/>
      <dgm:t>
        <a:bodyPr/>
        <a:lstStyle/>
        <a:p>
          <a:endParaRPr lang="en-US"/>
        </a:p>
      </dgm:t>
    </dgm:pt>
    <dgm:pt modelId="{9F6CBBE4-02F9-43F8-982F-F9BCBC574480}" type="sibTrans" cxnId="{7575EDFA-19ED-4067-86EB-3D7FAC8A58EE}">
      <dgm:prSet/>
      <dgm:spPr/>
      <dgm:t>
        <a:bodyPr/>
        <a:lstStyle/>
        <a:p>
          <a:endParaRPr lang="en-US"/>
        </a:p>
      </dgm:t>
    </dgm:pt>
    <dgm:pt modelId="{ECB722DF-F828-4E5E-97FC-59E85D6382D5}" type="pres">
      <dgm:prSet presAssocID="{EF70CB88-6D21-4231-95DE-314B8FC5C981}" presName="Name0" presStyleCnt="0">
        <dgm:presLayoutVars>
          <dgm:dir/>
          <dgm:resizeHandles val="exact"/>
        </dgm:presLayoutVars>
      </dgm:prSet>
      <dgm:spPr/>
    </dgm:pt>
    <dgm:pt modelId="{2D5CDDCA-52E4-40BA-A13D-75A5E22B5FCE}" type="pres">
      <dgm:prSet presAssocID="{EF70CB88-6D21-4231-95DE-314B8FC5C981}" presName="fgShape" presStyleLbl="fgShp" presStyleIdx="0" presStyleCnt="1" custFlipHor="1" custScaleX="1047"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</dgm:spPr>
    </dgm:pt>
    <dgm:pt modelId="{2F844379-2909-406F-B76A-5DFB11CB039E}" type="pres">
      <dgm:prSet presAssocID="{EF70CB88-6D21-4231-95DE-314B8FC5C981}" presName="linComp" presStyleCnt="0"/>
      <dgm:spPr/>
    </dgm:pt>
    <dgm:pt modelId="{3F733800-4688-45C4-B24E-7B154911F551}" type="pres">
      <dgm:prSet presAssocID="{C15EF671-0E0E-4097-BE97-DB66B73E77F2}" presName="compNode" presStyleCnt="0"/>
      <dgm:spPr/>
    </dgm:pt>
    <dgm:pt modelId="{D5993461-2383-40C2-8E3B-27CA02D6388A}" type="pres">
      <dgm:prSet presAssocID="{C15EF671-0E0E-4097-BE97-DB66B73E77F2}" presName="bkgdShape" presStyleLbl="node1" presStyleIdx="0" presStyleCnt="2" custScaleX="64642" custLinFactNeighborX="-8445"/>
      <dgm:spPr/>
    </dgm:pt>
    <dgm:pt modelId="{9D77E684-4309-422A-A5F7-3C5D2FF849E0}" type="pres">
      <dgm:prSet presAssocID="{C15EF671-0E0E-4097-BE97-DB66B73E77F2}" presName="nodeTx" presStyleLbl="node1" presStyleIdx="0" presStyleCnt="2">
        <dgm:presLayoutVars>
          <dgm:bulletEnabled val="1"/>
        </dgm:presLayoutVars>
      </dgm:prSet>
      <dgm:spPr/>
    </dgm:pt>
    <dgm:pt modelId="{31CF9A54-3440-4B2F-AB92-74741A832139}" type="pres">
      <dgm:prSet presAssocID="{C15EF671-0E0E-4097-BE97-DB66B73E77F2}" presName="invisiNode" presStyleLbl="node1" presStyleIdx="0" presStyleCnt="2"/>
      <dgm:spPr/>
    </dgm:pt>
    <dgm:pt modelId="{882E8133-B785-4878-B748-54F0A1047F2A}" type="pres">
      <dgm:prSet presAssocID="{C15EF671-0E0E-4097-BE97-DB66B73E77F2}" presName="imagNode" presStyleLbl="fgImgPlace1" presStyleIdx="0" presStyleCnt="2" custLinFactNeighborX="-43368" custLinFactNeighborY="3087"/>
      <dgm:spPr/>
    </dgm:pt>
    <dgm:pt modelId="{36A80133-35C3-45AA-BEFE-4C079B00F06E}" type="pres">
      <dgm:prSet presAssocID="{13FCAAF3-1243-4F86-90C7-0B1E07B2E9BA}" presName="sibTrans" presStyleLbl="sibTrans2D1" presStyleIdx="0" presStyleCnt="0"/>
      <dgm:spPr/>
    </dgm:pt>
    <dgm:pt modelId="{2D61382B-D8E3-4764-8795-105F66C4BEBC}" type="pres">
      <dgm:prSet presAssocID="{931CDF86-13BA-42F2-9DF0-147184951E61}" presName="compNode" presStyleCnt="0"/>
      <dgm:spPr/>
    </dgm:pt>
    <dgm:pt modelId="{74EDF783-A4A4-4DE1-AE2E-76EA205706AE}" type="pres">
      <dgm:prSet presAssocID="{931CDF86-13BA-42F2-9DF0-147184951E61}" presName="bkgdShape" presStyleLbl="node1" presStyleIdx="1" presStyleCnt="2"/>
      <dgm:spPr/>
    </dgm:pt>
    <dgm:pt modelId="{310CFBEC-FD4C-4766-A714-78CDDA4BD343}" type="pres">
      <dgm:prSet presAssocID="{931CDF86-13BA-42F2-9DF0-147184951E61}" presName="nodeTx" presStyleLbl="node1" presStyleIdx="1" presStyleCnt="2">
        <dgm:presLayoutVars>
          <dgm:bulletEnabled val="1"/>
        </dgm:presLayoutVars>
      </dgm:prSet>
      <dgm:spPr/>
    </dgm:pt>
    <dgm:pt modelId="{5B59A106-3569-4A39-9971-5DAC6FD5B8A2}" type="pres">
      <dgm:prSet presAssocID="{931CDF86-13BA-42F2-9DF0-147184951E61}" presName="invisiNode" presStyleLbl="node1" presStyleIdx="1" presStyleCnt="2"/>
      <dgm:spPr/>
    </dgm:pt>
    <dgm:pt modelId="{C6E03710-C9F8-48CC-8FD1-1C139D55155C}" type="pres">
      <dgm:prSet presAssocID="{931CDF86-13BA-42F2-9DF0-147184951E61}" presName="imagNode" presStyleLbl="fgImgPlace1" presStyleIdx="1" presStyleCnt="2"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</dgm:spPr>
    </dgm:pt>
  </dgm:ptLst>
  <dgm:cxnLst>
    <dgm:cxn modelId="{DC92350C-56C7-44C1-8CF5-76FF6ACFDAA2}" type="presOf" srcId="{C15EF671-0E0E-4097-BE97-DB66B73E77F2}" destId="{D5993461-2383-40C2-8E3B-27CA02D6388A}" srcOrd="0" destOrd="0" presId="urn:microsoft.com/office/officeart/2005/8/layout/hList7"/>
    <dgm:cxn modelId="{CD578932-FAAC-45CD-ADC4-4B11F2BE0772}" type="presOf" srcId="{931CDF86-13BA-42F2-9DF0-147184951E61}" destId="{74EDF783-A4A4-4DE1-AE2E-76EA205706AE}" srcOrd="0" destOrd="0" presId="urn:microsoft.com/office/officeart/2005/8/layout/hList7"/>
    <dgm:cxn modelId="{7A698C37-21F4-45EC-9C13-9AC5E7B1D322}" type="presOf" srcId="{EF70CB88-6D21-4231-95DE-314B8FC5C981}" destId="{ECB722DF-F828-4E5E-97FC-59E85D6382D5}" srcOrd="0" destOrd="0" presId="urn:microsoft.com/office/officeart/2005/8/layout/hList7"/>
    <dgm:cxn modelId="{6721F3A2-FFAD-4587-AC51-1B20550014DC}" type="presOf" srcId="{931CDF86-13BA-42F2-9DF0-147184951E61}" destId="{310CFBEC-FD4C-4766-A714-78CDDA4BD343}" srcOrd="1" destOrd="0" presId="urn:microsoft.com/office/officeart/2005/8/layout/hList7"/>
    <dgm:cxn modelId="{5B0C35C3-1900-477A-AFA8-99AFE90C62F8}" type="presOf" srcId="{13FCAAF3-1243-4F86-90C7-0B1E07B2E9BA}" destId="{36A80133-35C3-45AA-BEFE-4C079B00F06E}" srcOrd="0" destOrd="0" presId="urn:microsoft.com/office/officeart/2005/8/layout/hList7"/>
    <dgm:cxn modelId="{FA777FD3-A0EC-4137-BF3D-822FC0782E67}" type="presOf" srcId="{C15EF671-0E0E-4097-BE97-DB66B73E77F2}" destId="{9D77E684-4309-422A-A5F7-3C5D2FF849E0}" srcOrd="1" destOrd="0" presId="urn:microsoft.com/office/officeart/2005/8/layout/hList7"/>
    <dgm:cxn modelId="{4871FFE7-1F93-44C2-B40A-DF66D91BD9B7}" srcId="{EF70CB88-6D21-4231-95DE-314B8FC5C981}" destId="{C15EF671-0E0E-4097-BE97-DB66B73E77F2}" srcOrd="0" destOrd="0" parTransId="{3B845C7C-4F62-40BF-9FFB-6A0ACD1D88E2}" sibTransId="{13FCAAF3-1243-4F86-90C7-0B1E07B2E9BA}"/>
    <dgm:cxn modelId="{7575EDFA-19ED-4067-86EB-3D7FAC8A58EE}" srcId="{EF70CB88-6D21-4231-95DE-314B8FC5C981}" destId="{931CDF86-13BA-42F2-9DF0-147184951E61}" srcOrd="1" destOrd="0" parTransId="{BCADB072-56F8-41E0-986D-97B99264A256}" sibTransId="{9F6CBBE4-02F9-43F8-982F-F9BCBC574480}"/>
    <dgm:cxn modelId="{5BF4E853-CDCB-408C-A7F3-4784807A72CB}" type="presParOf" srcId="{ECB722DF-F828-4E5E-97FC-59E85D6382D5}" destId="{2D5CDDCA-52E4-40BA-A13D-75A5E22B5FCE}" srcOrd="0" destOrd="0" presId="urn:microsoft.com/office/officeart/2005/8/layout/hList7"/>
    <dgm:cxn modelId="{97EAC606-40A3-40A8-BDAA-ECBF693A4A6A}" type="presParOf" srcId="{ECB722DF-F828-4E5E-97FC-59E85D6382D5}" destId="{2F844379-2909-406F-B76A-5DFB11CB039E}" srcOrd="1" destOrd="0" presId="urn:microsoft.com/office/officeart/2005/8/layout/hList7"/>
    <dgm:cxn modelId="{ABC5604D-EF47-46D2-8D71-C89E11E11439}" type="presParOf" srcId="{2F844379-2909-406F-B76A-5DFB11CB039E}" destId="{3F733800-4688-45C4-B24E-7B154911F551}" srcOrd="0" destOrd="0" presId="urn:microsoft.com/office/officeart/2005/8/layout/hList7"/>
    <dgm:cxn modelId="{E6217C81-1C7B-420F-A7CE-52F1C24069AB}" type="presParOf" srcId="{3F733800-4688-45C4-B24E-7B154911F551}" destId="{D5993461-2383-40C2-8E3B-27CA02D6388A}" srcOrd="0" destOrd="0" presId="urn:microsoft.com/office/officeart/2005/8/layout/hList7"/>
    <dgm:cxn modelId="{92324022-A453-4632-AFCB-F808F946CDF3}" type="presParOf" srcId="{3F733800-4688-45C4-B24E-7B154911F551}" destId="{9D77E684-4309-422A-A5F7-3C5D2FF849E0}" srcOrd="1" destOrd="0" presId="urn:microsoft.com/office/officeart/2005/8/layout/hList7"/>
    <dgm:cxn modelId="{4302F632-829F-4DD9-9C4A-355A659BA5AD}" type="presParOf" srcId="{3F733800-4688-45C4-B24E-7B154911F551}" destId="{31CF9A54-3440-4B2F-AB92-74741A832139}" srcOrd="2" destOrd="0" presId="urn:microsoft.com/office/officeart/2005/8/layout/hList7"/>
    <dgm:cxn modelId="{2EBB45BA-695F-4CC6-A263-3011F06EAB07}" type="presParOf" srcId="{3F733800-4688-45C4-B24E-7B154911F551}" destId="{882E8133-B785-4878-B748-54F0A1047F2A}" srcOrd="3" destOrd="0" presId="urn:microsoft.com/office/officeart/2005/8/layout/hList7"/>
    <dgm:cxn modelId="{C4A8A799-D7A8-4BD3-86E6-A2CD0299F969}" type="presParOf" srcId="{2F844379-2909-406F-B76A-5DFB11CB039E}" destId="{36A80133-35C3-45AA-BEFE-4C079B00F06E}" srcOrd="1" destOrd="0" presId="urn:microsoft.com/office/officeart/2005/8/layout/hList7"/>
    <dgm:cxn modelId="{F2F82ED1-8CDF-401A-AD27-FDDDB3B389B8}" type="presParOf" srcId="{2F844379-2909-406F-B76A-5DFB11CB039E}" destId="{2D61382B-D8E3-4764-8795-105F66C4BEBC}" srcOrd="2" destOrd="0" presId="urn:microsoft.com/office/officeart/2005/8/layout/hList7"/>
    <dgm:cxn modelId="{40C7486D-739C-4BF8-A8D0-BC1DDCC7BDDA}" type="presParOf" srcId="{2D61382B-D8E3-4764-8795-105F66C4BEBC}" destId="{74EDF783-A4A4-4DE1-AE2E-76EA205706AE}" srcOrd="0" destOrd="0" presId="urn:microsoft.com/office/officeart/2005/8/layout/hList7"/>
    <dgm:cxn modelId="{E5856C07-F926-4FEF-A5C7-279C5368B991}" type="presParOf" srcId="{2D61382B-D8E3-4764-8795-105F66C4BEBC}" destId="{310CFBEC-FD4C-4766-A714-78CDDA4BD343}" srcOrd="1" destOrd="0" presId="urn:microsoft.com/office/officeart/2005/8/layout/hList7"/>
    <dgm:cxn modelId="{B141FF12-40DF-46F1-B00C-E377FE88FA82}" type="presParOf" srcId="{2D61382B-D8E3-4764-8795-105F66C4BEBC}" destId="{5B59A106-3569-4A39-9971-5DAC6FD5B8A2}" srcOrd="2" destOrd="0" presId="urn:microsoft.com/office/officeart/2005/8/layout/hList7"/>
    <dgm:cxn modelId="{24391F69-AFB5-4562-B3A1-F6B36AF13615}" type="presParOf" srcId="{2D61382B-D8E3-4764-8795-105F66C4BEBC}" destId="{C6E03710-C9F8-48CC-8FD1-1C139D55155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70CB88-6D21-4231-95DE-314B8FC5C981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</dgm:pt>
    <dgm:pt modelId="{3ED3257C-4895-437C-A7D7-586D309B6E93}">
      <dgm:prSet phldrT="[Text]"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/>
            <a:t>Crime Reports</a:t>
          </a:r>
        </a:p>
      </dgm:t>
    </dgm:pt>
    <dgm:pt modelId="{005F812D-C914-4CF5-80BC-4F7DC1B32BAB}" type="parTrans" cxnId="{A2E42B03-C510-4314-B785-CE8A81B316FD}">
      <dgm:prSet/>
      <dgm:spPr/>
      <dgm:t>
        <a:bodyPr/>
        <a:lstStyle/>
        <a:p>
          <a:endParaRPr lang="en-US"/>
        </a:p>
      </dgm:t>
    </dgm:pt>
    <dgm:pt modelId="{84A7AA72-0F1B-4858-ADEB-338AAA2A9BEE}" type="sibTrans" cxnId="{A2E42B03-C510-4314-B785-CE8A81B316FD}">
      <dgm:prSet/>
      <dgm:spPr/>
      <dgm:t>
        <a:bodyPr/>
        <a:lstStyle/>
        <a:p>
          <a:endParaRPr lang="en-US"/>
        </a:p>
      </dgm:t>
    </dgm:pt>
    <dgm:pt modelId="{C15EF671-0E0E-4097-BE97-DB66B73E77F2}">
      <dgm:prSet phldrT="[Text]"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n-US" dirty="0"/>
            <a:t>Police Precincts</a:t>
          </a:r>
        </a:p>
      </dgm:t>
    </dgm:pt>
    <dgm:pt modelId="{3B845C7C-4F62-40BF-9FFB-6A0ACD1D88E2}" type="parTrans" cxnId="{4871FFE7-1F93-44C2-B40A-DF66D91BD9B7}">
      <dgm:prSet/>
      <dgm:spPr/>
      <dgm:t>
        <a:bodyPr/>
        <a:lstStyle/>
        <a:p>
          <a:endParaRPr lang="en-US"/>
        </a:p>
      </dgm:t>
    </dgm:pt>
    <dgm:pt modelId="{13FCAAF3-1243-4F86-90C7-0B1E07B2E9BA}" type="sibTrans" cxnId="{4871FFE7-1F93-44C2-B40A-DF66D91BD9B7}">
      <dgm:prSet/>
      <dgm:spPr/>
      <dgm:t>
        <a:bodyPr/>
        <a:lstStyle/>
        <a:p>
          <a:endParaRPr lang="en-US"/>
        </a:p>
      </dgm:t>
    </dgm:pt>
    <dgm:pt modelId="{931CDF86-13BA-42F2-9DF0-147184951E61}">
      <dgm:prSet phldrT="[Text]"/>
      <dgm:spPr/>
      <dgm:t>
        <a:bodyPr/>
        <a:lstStyle/>
        <a:p>
          <a:r>
            <a:rPr lang="en-US" dirty="0"/>
            <a:t>Neighborhood  Data</a:t>
          </a:r>
        </a:p>
      </dgm:t>
    </dgm:pt>
    <dgm:pt modelId="{BCADB072-56F8-41E0-986D-97B99264A256}" type="parTrans" cxnId="{7575EDFA-19ED-4067-86EB-3D7FAC8A58EE}">
      <dgm:prSet/>
      <dgm:spPr/>
      <dgm:t>
        <a:bodyPr/>
        <a:lstStyle/>
        <a:p>
          <a:endParaRPr lang="en-US"/>
        </a:p>
      </dgm:t>
    </dgm:pt>
    <dgm:pt modelId="{9F6CBBE4-02F9-43F8-982F-F9BCBC574480}" type="sibTrans" cxnId="{7575EDFA-19ED-4067-86EB-3D7FAC8A58EE}">
      <dgm:prSet/>
      <dgm:spPr/>
      <dgm:t>
        <a:bodyPr/>
        <a:lstStyle/>
        <a:p>
          <a:endParaRPr lang="en-US"/>
        </a:p>
      </dgm:t>
    </dgm:pt>
    <dgm:pt modelId="{ECB722DF-F828-4E5E-97FC-59E85D6382D5}" type="pres">
      <dgm:prSet presAssocID="{EF70CB88-6D21-4231-95DE-314B8FC5C981}" presName="Name0" presStyleCnt="0">
        <dgm:presLayoutVars>
          <dgm:dir/>
          <dgm:resizeHandles val="exact"/>
        </dgm:presLayoutVars>
      </dgm:prSet>
      <dgm:spPr/>
    </dgm:pt>
    <dgm:pt modelId="{2D5CDDCA-52E4-40BA-A13D-75A5E22B5FCE}" type="pres">
      <dgm:prSet presAssocID="{EF70CB88-6D21-4231-95DE-314B8FC5C981}" presName="fgShape" presStyleLbl="fgShp" presStyleIdx="0" presStyleCnt="1" custFlipHor="1" custScaleX="27600"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</dgm:spPr>
    </dgm:pt>
    <dgm:pt modelId="{2F844379-2909-406F-B76A-5DFB11CB039E}" type="pres">
      <dgm:prSet presAssocID="{EF70CB88-6D21-4231-95DE-314B8FC5C981}" presName="linComp" presStyleCnt="0"/>
      <dgm:spPr/>
    </dgm:pt>
    <dgm:pt modelId="{7342E266-9C8C-4A6D-9B70-E0381180C999}" type="pres">
      <dgm:prSet presAssocID="{3ED3257C-4895-437C-A7D7-586D309B6E93}" presName="compNode" presStyleCnt="0"/>
      <dgm:spPr/>
    </dgm:pt>
    <dgm:pt modelId="{60029094-6998-48DD-856E-945682136EF9}" type="pres">
      <dgm:prSet presAssocID="{3ED3257C-4895-437C-A7D7-586D309B6E93}" presName="bkgdShape" presStyleLbl="node1" presStyleIdx="0" presStyleCnt="3"/>
      <dgm:spPr/>
    </dgm:pt>
    <dgm:pt modelId="{FA9877D7-ACAE-4DF3-9019-E56D897C5F0E}" type="pres">
      <dgm:prSet presAssocID="{3ED3257C-4895-437C-A7D7-586D309B6E93}" presName="nodeTx" presStyleLbl="node1" presStyleIdx="0" presStyleCnt="3">
        <dgm:presLayoutVars>
          <dgm:bulletEnabled val="1"/>
        </dgm:presLayoutVars>
      </dgm:prSet>
      <dgm:spPr/>
    </dgm:pt>
    <dgm:pt modelId="{31CE34EE-6B9A-4C70-BAED-536BE3C2DA24}" type="pres">
      <dgm:prSet presAssocID="{3ED3257C-4895-437C-A7D7-586D309B6E93}" presName="invisiNode" presStyleLbl="node1" presStyleIdx="0" presStyleCnt="3"/>
      <dgm:spPr/>
    </dgm:pt>
    <dgm:pt modelId="{58B9A56C-D521-4944-8ABF-E9B96BF205A6}" type="pres">
      <dgm:prSet presAssocID="{3ED3257C-4895-437C-A7D7-586D309B6E93}" presName="imagNode" presStyleLbl="fgImgPlace1" presStyleIdx="0" presStyleCnt="3"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</dgm:spPr>
    </dgm:pt>
    <dgm:pt modelId="{EC96794C-882B-4A15-81ED-9C7E514B719A}" type="pres">
      <dgm:prSet presAssocID="{84A7AA72-0F1B-4858-ADEB-338AAA2A9BEE}" presName="sibTrans" presStyleLbl="sibTrans2D1" presStyleIdx="0" presStyleCnt="0"/>
      <dgm:spPr/>
    </dgm:pt>
    <dgm:pt modelId="{3F733800-4688-45C4-B24E-7B154911F551}" type="pres">
      <dgm:prSet presAssocID="{C15EF671-0E0E-4097-BE97-DB66B73E77F2}" presName="compNode" presStyleCnt="0"/>
      <dgm:spPr/>
    </dgm:pt>
    <dgm:pt modelId="{D5993461-2383-40C2-8E3B-27CA02D6388A}" type="pres">
      <dgm:prSet presAssocID="{C15EF671-0E0E-4097-BE97-DB66B73E77F2}" presName="bkgdShape" presStyleLbl="node1" presStyleIdx="1" presStyleCnt="3"/>
      <dgm:spPr/>
    </dgm:pt>
    <dgm:pt modelId="{9D77E684-4309-422A-A5F7-3C5D2FF849E0}" type="pres">
      <dgm:prSet presAssocID="{C15EF671-0E0E-4097-BE97-DB66B73E77F2}" presName="nodeTx" presStyleLbl="node1" presStyleIdx="1" presStyleCnt="3">
        <dgm:presLayoutVars>
          <dgm:bulletEnabled val="1"/>
        </dgm:presLayoutVars>
      </dgm:prSet>
      <dgm:spPr/>
    </dgm:pt>
    <dgm:pt modelId="{31CF9A54-3440-4B2F-AB92-74741A832139}" type="pres">
      <dgm:prSet presAssocID="{C15EF671-0E0E-4097-BE97-DB66B73E77F2}" presName="invisiNode" presStyleLbl="node1" presStyleIdx="1" presStyleCnt="3"/>
      <dgm:spPr/>
    </dgm:pt>
    <dgm:pt modelId="{882E8133-B785-4878-B748-54F0A1047F2A}" type="pres">
      <dgm:prSet presAssocID="{C15EF671-0E0E-4097-BE97-DB66B73E77F2}" presName="imagNode" presStyleLbl="fgImgPlace1" presStyleIdx="1" presStyleCnt="3"/>
      <dgm:spPr>
        <a:solidFill>
          <a:schemeClr val="accent1">
            <a:tint val="50000"/>
            <a:hueOff val="0"/>
            <a:satOff val="0"/>
            <a:lumOff val="0"/>
            <a:alpha val="0"/>
          </a:schemeClr>
        </a:solidFill>
      </dgm:spPr>
    </dgm:pt>
    <dgm:pt modelId="{36A80133-35C3-45AA-BEFE-4C079B00F06E}" type="pres">
      <dgm:prSet presAssocID="{13FCAAF3-1243-4F86-90C7-0B1E07B2E9BA}" presName="sibTrans" presStyleLbl="sibTrans2D1" presStyleIdx="0" presStyleCnt="0"/>
      <dgm:spPr/>
    </dgm:pt>
    <dgm:pt modelId="{2D61382B-D8E3-4764-8795-105F66C4BEBC}" type="pres">
      <dgm:prSet presAssocID="{931CDF86-13BA-42F2-9DF0-147184951E61}" presName="compNode" presStyleCnt="0"/>
      <dgm:spPr/>
    </dgm:pt>
    <dgm:pt modelId="{74EDF783-A4A4-4DE1-AE2E-76EA205706AE}" type="pres">
      <dgm:prSet presAssocID="{931CDF86-13BA-42F2-9DF0-147184951E61}" presName="bkgdShape" presStyleLbl="node1" presStyleIdx="2" presStyleCnt="3"/>
      <dgm:spPr/>
    </dgm:pt>
    <dgm:pt modelId="{310CFBEC-FD4C-4766-A714-78CDDA4BD343}" type="pres">
      <dgm:prSet presAssocID="{931CDF86-13BA-42F2-9DF0-147184951E61}" presName="nodeTx" presStyleLbl="node1" presStyleIdx="2" presStyleCnt="3">
        <dgm:presLayoutVars>
          <dgm:bulletEnabled val="1"/>
        </dgm:presLayoutVars>
      </dgm:prSet>
      <dgm:spPr/>
    </dgm:pt>
    <dgm:pt modelId="{5B59A106-3569-4A39-9971-5DAC6FD5B8A2}" type="pres">
      <dgm:prSet presAssocID="{931CDF86-13BA-42F2-9DF0-147184951E61}" presName="invisiNode" presStyleLbl="node1" presStyleIdx="2" presStyleCnt="3"/>
      <dgm:spPr/>
    </dgm:pt>
    <dgm:pt modelId="{C6E03710-C9F8-48CC-8FD1-1C139D55155C}" type="pres">
      <dgm:prSet presAssocID="{931CDF86-13BA-42F2-9DF0-147184951E61}" presName="imagNode" presStyleLbl="fgImgPlace1" presStyleIdx="2" presStyleCnt="3"/>
      <dgm:spPr/>
    </dgm:pt>
  </dgm:ptLst>
  <dgm:cxnLst>
    <dgm:cxn modelId="{A2E42B03-C510-4314-B785-CE8A81B316FD}" srcId="{EF70CB88-6D21-4231-95DE-314B8FC5C981}" destId="{3ED3257C-4895-437C-A7D7-586D309B6E93}" srcOrd="0" destOrd="0" parTransId="{005F812D-C914-4CF5-80BC-4F7DC1B32BAB}" sibTransId="{84A7AA72-0F1B-4858-ADEB-338AAA2A9BEE}"/>
    <dgm:cxn modelId="{DC92350C-56C7-44C1-8CF5-76FF6ACFDAA2}" type="presOf" srcId="{C15EF671-0E0E-4097-BE97-DB66B73E77F2}" destId="{D5993461-2383-40C2-8E3B-27CA02D6388A}" srcOrd="0" destOrd="0" presId="urn:microsoft.com/office/officeart/2005/8/layout/hList7"/>
    <dgm:cxn modelId="{7708B628-9982-4457-9A7B-9F1A85D56AF9}" type="presOf" srcId="{84A7AA72-0F1B-4858-ADEB-338AAA2A9BEE}" destId="{EC96794C-882B-4A15-81ED-9C7E514B719A}" srcOrd="0" destOrd="0" presId="urn:microsoft.com/office/officeart/2005/8/layout/hList7"/>
    <dgm:cxn modelId="{CD578932-FAAC-45CD-ADC4-4B11F2BE0772}" type="presOf" srcId="{931CDF86-13BA-42F2-9DF0-147184951E61}" destId="{74EDF783-A4A4-4DE1-AE2E-76EA205706AE}" srcOrd="0" destOrd="0" presId="urn:microsoft.com/office/officeart/2005/8/layout/hList7"/>
    <dgm:cxn modelId="{7A698C37-21F4-45EC-9C13-9AC5E7B1D322}" type="presOf" srcId="{EF70CB88-6D21-4231-95DE-314B8FC5C981}" destId="{ECB722DF-F828-4E5E-97FC-59E85D6382D5}" srcOrd="0" destOrd="0" presId="urn:microsoft.com/office/officeart/2005/8/layout/hList7"/>
    <dgm:cxn modelId="{6721F3A2-FFAD-4587-AC51-1B20550014DC}" type="presOf" srcId="{931CDF86-13BA-42F2-9DF0-147184951E61}" destId="{310CFBEC-FD4C-4766-A714-78CDDA4BD343}" srcOrd="1" destOrd="0" presId="urn:microsoft.com/office/officeart/2005/8/layout/hList7"/>
    <dgm:cxn modelId="{5B0C35C3-1900-477A-AFA8-99AFE90C62F8}" type="presOf" srcId="{13FCAAF3-1243-4F86-90C7-0B1E07B2E9BA}" destId="{36A80133-35C3-45AA-BEFE-4C079B00F06E}" srcOrd="0" destOrd="0" presId="urn:microsoft.com/office/officeart/2005/8/layout/hList7"/>
    <dgm:cxn modelId="{FA777FD3-A0EC-4137-BF3D-822FC0782E67}" type="presOf" srcId="{C15EF671-0E0E-4097-BE97-DB66B73E77F2}" destId="{9D77E684-4309-422A-A5F7-3C5D2FF849E0}" srcOrd="1" destOrd="0" presId="urn:microsoft.com/office/officeart/2005/8/layout/hList7"/>
    <dgm:cxn modelId="{2BF318D9-6E03-4C0B-BB79-F29823E0E5AE}" type="presOf" srcId="{3ED3257C-4895-437C-A7D7-586D309B6E93}" destId="{60029094-6998-48DD-856E-945682136EF9}" srcOrd="0" destOrd="0" presId="urn:microsoft.com/office/officeart/2005/8/layout/hList7"/>
    <dgm:cxn modelId="{4871FFE7-1F93-44C2-B40A-DF66D91BD9B7}" srcId="{EF70CB88-6D21-4231-95DE-314B8FC5C981}" destId="{C15EF671-0E0E-4097-BE97-DB66B73E77F2}" srcOrd="1" destOrd="0" parTransId="{3B845C7C-4F62-40BF-9FFB-6A0ACD1D88E2}" sibTransId="{13FCAAF3-1243-4F86-90C7-0B1E07B2E9BA}"/>
    <dgm:cxn modelId="{DB7C83EF-848B-4D3C-9C47-A40D36F137CA}" type="presOf" srcId="{3ED3257C-4895-437C-A7D7-586D309B6E93}" destId="{FA9877D7-ACAE-4DF3-9019-E56D897C5F0E}" srcOrd="1" destOrd="0" presId="urn:microsoft.com/office/officeart/2005/8/layout/hList7"/>
    <dgm:cxn modelId="{7575EDFA-19ED-4067-86EB-3D7FAC8A58EE}" srcId="{EF70CB88-6D21-4231-95DE-314B8FC5C981}" destId="{931CDF86-13BA-42F2-9DF0-147184951E61}" srcOrd="2" destOrd="0" parTransId="{BCADB072-56F8-41E0-986D-97B99264A256}" sibTransId="{9F6CBBE4-02F9-43F8-982F-F9BCBC574480}"/>
    <dgm:cxn modelId="{5BF4E853-CDCB-408C-A7F3-4784807A72CB}" type="presParOf" srcId="{ECB722DF-F828-4E5E-97FC-59E85D6382D5}" destId="{2D5CDDCA-52E4-40BA-A13D-75A5E22B5FCE}" srcOrd="0" destOrd="0" presId="urn:microsoft.com/office/officeart/2005/8/layout/hList7"/>
    <dgm:cxn modelId="{97EAC606-40A3-40A8-BDAA-ECBF693A4A6A}" type="presParOf" srcId="{ECB722DF-F828-4E5E-97FC-59E85D6382D5}" destId="{2F844379-2909-406F-B76A-5DFB11CB039E}" srcOrd="1" destOrd="0" presId="urn:microsoft.com/office/officeart/2005/8/layout/hList7"/>
    <dgm:cxn modelId="{2986A00B-77D5-4043-9574-F8E0FA0C4BD0}" type="presParOf" srcId="{2F844379-2909-406F-B76A-5DFB11CB039E}" destId="{7342E266-9C8C-4A6D-9B70-E0381180C999}" srcOrd="0" destOrd="0" presId="urn:microsoft.com/office/officeart/2005/8/layout/hList7"/>
    <dgm:cxn modelId="{A168346E-1AF3-4F9A-976B-42C06F735960}" type="presParOf" srcId="{7342E266-9C8C-4A6D-9B70-E0381180C999}" destId="{60029094-6998-48DD-856E-945682136EF9}" srcOrd="0" destOrd="0" presId="urn:microsoft.com/office/officeart/2005/8/layout/hList7"/>
    <dgm:cxn modelId="{AC5D1DCA-9F64-433F-916F-63CAE4C4BA89}" type="presParOf" srcId="{7342E266-9C8C-4A6D-9B70-E0381180C999}" destId="{FA9877D7-ACAE-4DF3-9019-E56D897C5F0E}" srcOrd="1" destOrd="0" presId="urn:microsoft.com/office/officeart/2005/8/layout/hList7"/>
    <dgm:cxn modelId="{8E372DA6-1CFF-4062-A5A3-9B2FF33C04CA}" type="presParOf" srcId="{7342E266-9C8C-4A6D-9B70-E0381180C999}" destId="{31CE34EE-6B9A-4C70-BAED-536BE3C2DA24}" srcOrd="2" destOrd="0" presId="urn:microsoft.com/office/officeart/2005/8/layout/hList7"/>
    <dgm:cxn modelId="{C3AB4766-2028-4925-9EC3-506217D86CE0}" type="presParOf" srcId="{7342E266-9C8C-4A6D-9B70-E0381180C999}" destId="{58B9A56C-D521-4944-8ABF-E9B96BF205A6}" srcOrd="3" destOrd="0" presId="urn:microsoft.com/office/officeart/2005/8/layout/hList7"/>
    <dgm:cxn modelId="{253D098F-00C2-424F-AB8F-1AF190B7582C}" type="presParOf" srcId="{2F844379-2909-406F-B76A-5DFB11CB039E}" destId="{EC96794C-882B-4A15-81ED-9C7E514B719A}" srcOrd="1" destOrd="0" presId="urn:microsoft.com/office/officeart/2005/8/layout/hList7"/>
    <dgm:cxn modelId="{ABC5604D-EF47-46D2-8D71-C89E11E11439}" type="presParOf" srcId="{2F844379-2909-406F-B76A-5DFB11CB039E}" destId="{3F733800-4688-45C4-B24E-7B154911F551}" srcOrd="2" destOrd="0" presId="urn:microsoft.com/office/officeart/2005/8/layout/hList7"/>
    <dgm:cxn modelId="{E6217C81-1C7B-420F-A7CE-52F1C24069AB}" type="presParOf" srcId="{3F733800-4688-45C4-B24E-7B154911F551}" destId="{D5993461-2383-40C2-8E3B-27CA02D6388A}" srcOrd="0" destOrd="0" presId="urn:microsoft.com/office/officeart/2005/8/layout/hList7"/>
    <dgm:cxn modelId="{92324022-A453-4632-AFCB-F808F946CDF3}" type="presParOf" srcId="{3F733800-4688-45C4-B24E-7B154911F551}" destId="{9D77E684-4309-422A-A5F7-3C5D2FF849E0}" srcOrd="1" destOrd="0" presId="urn:microsoft.com/office/officeart/2005/8/layout/hList7"/>
    <dgm:cxn modelId="{4302F632-829F-4DD9-9C4A-355A659BA5AD}" type="presParOf" srcId="{3F733800-4688-45C4-B24E-7B154911F551}" destId="{31CF9A54-3440-4B2F-AB92-74741A832139}" srcOrd="2" destOrd="0" presId="urn:microsoft.com/office/officeart/2005/8/layout/hList7"/>
    <dgm:cxn modelId="{2EBB45BA-695F-4CC6-A263-3011F06EAB07}" type="presParOf" srcId="{3F733800-4688-45C4-B24E-7B154911F551}" destId="{882E8133-B785-4878-B748-54F0A1047F2A}" srcOrd="3" destOrd="0" presId="urn:microsoft.com/office/officeart/2005/8/layout/hList7"/>
    <dgm:cxn modelId="{C4A8A799-D7A8-4BD3-86E6-A2CD0299F969}" type="presParOf" srcId="{2F844379-2909-406F-B76A-5DFB11CB039E}" destId="{36A80133-35C3-45AA-BEFE-4C079B00F06E}" srcOrd="3" destOrd="0" presId="urn:microsoft.com/office/officeart/2005/8/layout/hList7"/>
    <dgm:cxn modelId="{F2F82ED1-8CDF-401A-AD27-FDDDB3B389B8}" type="presParOf" srcId="{2F844379-2909-406F-B76A-5DFB11CB039E}" destId="{2D61382B-D8E3-4764-8795-105F66C4BEBC}" srcOrd="4" destOrd="0" presId="urn:microsoft.com/office/officeart/2005/8/layout/hList7"/>
    <dgm:cxn modelId="{40C7486D-739C-4BF8-A8D0-BC1DDCC7BDDA}" type="presParOf" srcId="{2D61382B-D8E3-4764-8795-105F66C4BEBC}" destId="{74EDF783-A4A4-4DE1-AE2E-76EA205706AE}" srcOrd="0" destOrd="0" presId="urn:microsoft.com/office/officeart/2005/8/layout/hList7"/>
    <dgm:cxn modelId="{E5856C07-F926-4FEF-A5C7-279C5368B991}" type="presParOf" srcId="{2D61382B-D8E3-4764-8795-105F66C4BEBC}" destId="{310CFBEC-FD4C-4766-A714-78CDDA4BD343}" srcOrd="1" destOrd="0" presId="urn:microsoft.com/office/officeart/2005/8/layout/hList7"/>
    <dgm:cxn modelId="{B141FF12-40DF-46F1-B00C-E377FE88FA82}" type="presParOf" srcId="{2D61382B-D8E3-4764-8795-105F66C4BEBC}" destId="{5B59A106-3569-4A39-9971-5DAC6FD5B8A2}" srcOrd="2" destOrd="0" presId="urn:microsoft.com/office/officeart/2005/8/layout/hList7"/>
    <dgm:cxn modelId="{24391F69-AFB5-4562-B3A1-F6B36AF13615}" type="presParOf" srcId="{2D61382B-D8E3-4764-8795-105F66C4BEBC}" destId="{C6E03710-C9F8-48CC-8FD1-1C139D55155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29094-6998-48DD-856E-945682136EF9}">
      <dsp:nvSpPr>
        <dsp:cNvPr id="0" name=""/>
        <dsp:cNvSpPr/>
      </dsp:nvSpPr>
      <dsp:spPr>
        <a:xfrm>
          <a:off x="1706" y="0"/>
          <a:ext cx="2655093" cy="3118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Crime Report Data</a:t>
          </a:r>
        </a:p>
      </dsp:txBody>
      <dsp:txXfrm>
        <a:off x="1706" y="1247431"/>
        <a:ext cx="2655093" cy="1247431"/>
      </dsp:txXfrm>
    </dsp:sp>
    <dsp:sp modelId="{58B9A56C-D521-4944-8ABF-E9B96BF205A6}">
      <dsp:nvSpPr>
        <dsp:cNvPr id="0" name=""/>
        <dsp:cNvSpPr/>
      </dsp:nvSpPr>
      <dsp:spPr>
        <a:xfrm>
          <a:off x="810010" y="187114"/>
          <a:ext cx="1038486" cy="10384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93461-2383-40C2-8E3B-27CA02D6388A}">
      <dsp:nvSpPr>
        <dsp:cNvPr id="0" name=""/>
        <dsp:cNvSpPr/>
      </dsp:nvSpPr>
      <dsp:spPr>
        <a:xfrm>
          <a:off x="2736453" y="0"/>
          <a:ext cx="2655093" cy="3118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Police Precinct Data</a:t>
          </a:r>
        </a:p>
      </dsp:txBody>
      <dsp:txXfrm>
        <a:off x="2736453" y="1247431"/>
        <a:ext cx="2655093" cy="1247431"/>
      </dsp:txXfrm>
    </dsp:sp>
    <dsp:sp modelId="{882E8133-B785-4878-B748-54F0A1047F2A}">
      <dsp:nvSpPr>
        <dsp:cNvPr id="0" name=""/>
        <dsp:cNvSpPr/>
      </dsp:nvSpPr>
      <dsp:spPr>
        <a:xfrm>
          <a:off x="3544756" y="187114"/>
          <a:ext cx="1038486" cy="10384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DF783-A4A4-4DE1-AE2E-76EA205706AE}">
      <dsp:nvSpPr>
        <dsp:cNvPr id="0" name=""/>
        <dsp:cNvSpPr/>
      </dsp:nvSpPr>
      <dsp:spPr>
        <a:xfrm>
          <a:off x="5471199" y="0"/>
          <a:ext cx="2655093" cy="3118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Neighborhood Data</a:t>
          </a:r>
        </a:p>
      </dsp:txBody>
      <dsp:txXfrm>
        <a:off x="5471199" y="1247431"/>
        <a:ext cx="2655093" cy="1247431"/>
      </dsp:txXfrm>
    </dsp:sp>
    <dsp:sp modelId="{C6E03710-C9F8-48CC-8FD1-1C139D55155C}">
      <dsp:nvSpPr>
        <dsp:cNvPr id="0" name=""/>
        <dsp:cNvSpPr/>
      </dsp:nvSpPr>
      <dsp:spPr>
        <a:xfrm>
          <a:off x="6279503" y="187114"/>
          <a:ext cx="1038486" cy="10384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CDDCA-52E4-40BA-A13D-75A5E22B5FCE}">
      <dsp:nvSpPr>
        <dsp:cNvPr id="0" name=""/>
        <dsp:cNvSpPr/>
      </dsp:nvSpPr>
      <dsp:spPr>
        <a:xfrm>
          <a:off x="325119" y="2494863"/>
          <a:ext cx="7477760" cy="46778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29094-6998-48DD-856E-945682136EF9}">
      <dsp:nvSpPr>
        <dsp:cNvPr id="0" name=""/>
        <dsp:cNvSpPr/>
      </dsp:nvSpPr>
      <dsp:spPr>
        <a:xfrm>
          <a:off x="1706" y="0"/>
          <a:ext cx="2655093" cy="3118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Crime Report Data</a:t>
          </a:r>
        </a:p>
      </dsp:txBody>
      <dsp:txXfrm>
        <a:off x="1706" y="1247431"/>
        <a:ext cx="2655093" cy="1247431"/>
      </dsp:txXfrm>
    </dsp:sp>
    <dsp:sp modelId="{58B9A56C-D521-4944-8ABF-E9B96BF205A6}">
      <dsp:nvSpPr>
        <dsp:cNvPr id="0" name=""/>
        <dsp:cNvSpPr/>
      </dsp:nvSpPr>
      <dsp:spPr>
        <a:xfrm>
          <a:off x="810010" y="187114"/>
          <a:ext cx="1038486" cy="10384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93461-2383-40C2-8E3B-27CA02D6388A}">
      <dsp:nvSpPr>
        <dsp:cNvPr id="0" name=""/>
        <dsp:cNvSpPr/>
      </dsp:nvSpPr>
      <dsp:spPr>
        <a:xfrm>
          <a:off x="2736453" y="0"/>
          <a:ext cx="2655093" cy="3118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Police Precinct</a:t>
          </a:r>
        </a:p>
      </dsp:txBody>
      <dsp:txXfrm>
        <a:off x="2736453" y="1247431"/>
        <a:ext cx="2655093" cy="1247431"/>
      </dsp:txXfrm>
    </dsp:sp>
    <dsp:sp modelId="{882E8133-B785-4878-B748-54F0A1047F2A}">
      <dsp:nvSpPr>
        <dsp:cNvPr id="0" name=""/>
        <dsp:cNvSpPr/>
      </dsp:nvSpPr>
      <dsp:spPr>
        <a:xfrm>
          <a:off x="3544756" y="187114"/>
          <a:ext cx="1038486" cy="10384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DF783-A4A4-4DE1-AE2E-76EA205706AE}">
      <dsp:nvSpPr>
        <dsp:cNvPr id="0" name=""/>
        <dsp:cNvSpPr/>
      </dsp:nvSpPr>
      <dsp:spPr>
        <a:xfrm>
          <a:off x="5471199" y="0"/>
          <a:ext cx="2655093" cy="3118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Neighborhood</a:t>
          </a:r>
        </a:p>
      </dsp:txBody>
      <dsp:txXfrm>
        <a:off x="5471199" y="1247431"/>
        <a:ext cx="2655093" cy="1247431"/>
      </dsp:txXfrm>
    </dsp:sp>
    <dsp:sp modelId="{C6E03710-C9F8-48CC-8FD1-1C139D55155C}">
      <dsp:nvSpPr>
        <dsp:cNvPr id="0" name=""/>
        <dsp:cNvSpPr/>
      </dsp:nvSpPr>
      <dsp:spPr>
        <a:xfrm>
          <a:off x="6279503" y="187114"/>
          <a:ext cx="1038486" cy="10384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CDDCA-52E4-40BA-A13D-75A5E22B5FCE}">
      <dsp:nvSpPr>
        <dsp:cNvPr id="0" name=""/>
        <dsp:cNvSpPr/>
      </dsp:nvSpPr>
      <dsp:spPr>
        <a:xfrm flipV="1">
          <a:off x="4001074" y="2705895"/>
          <a:ext cx="125850" cy="45721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93461-2383-40C2-8E3B-27CA02D6388A}">
      <dsp:nvSpPr>
        <dsp:cNvPr id="0" name=""/>
        <dsp:cNvSpPr/>
      </dsp:nvSpPr>
      <dsp:spPr>
        <a:xfrm>
          <a:off x="15414" y="0"/>
          <a:ext cx="2836458" cy="3118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Police Precinct Data</a:t>
          </a:r>
        </a:p>
      </dsp:txBody>
      <dsp:txXfrm>
        <a:off x="15414" y="1247431"/>
        <a:ext cx="2836458" cy="1247431"/>
      </dsp:txXfrm>
    </dsp:sp>
    <dsp:sp modelId="{882E8133-B785-4878-B748-54F0A1047F2A}">
      <dsp:nvSpPr>
        <dsp:cNvPr id="0" name=""/>
        <dsp:cNvSpPr/>
      </dsp:nvSpPr>
      <dsp:spPr>
        <a:xfrm>
          <a:off x="834591" y="219172"/>
          <a:ext cx="1038486" cy="10384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DF783-A4A4-4DE1-AE2E-76EA205706AE}">
      <dsp:nvSpPr>
        <dsp:cNvPr id="0" name=""/>
        <dsp:cNvSpPr/>
      </dsp:nvSpPr>
      <dsp:spPr>
        <a:xfrm>
          <a:off x="3354073" y="0"/>
          <a:ext cx="4387949" cy="3118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Neighborhood</a:t>
          </a:r>
        </a:p>
      </dsp:txBody>
      <dsp:txXfrm>
        <a:off x="3354073" y="1247431"/>
        <a:ext cx="4387949" cy="1247431"/>
      </dsp:txXfrm>
    </dsp:sp>
    <dsp:sp modelId="{C6E03710-C9F8-48CC-8FD1-1C139D55155C}">
      <dsp:nvSpPr>
        <dsp:cNvPr id="0" name=""/>
        <dsp:cNvSpPr/>
      </dsp:nvSpPr>
      <dsp:spPr>
        <a:xfrm>
          <a:off x="5028804" y="187114"/>
          <a:ext cx="1038486" cy="10384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CDDCA-52E4-40BA-A13D-75A5E22B5FCE}">
      <dsp:nvSpPr>
        <dsp:cNvPr id="0" name=""/>
        <dsp:cNvSpPr/>
      </dsp:nvSpPr>
      <dsp:spPr>
        <a:xfrm flipH="1">
          <a:off x="4028540" y="2494863"/>
          <a:ext cx="70919" cy="46778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29094-6998-48DD-856E-945682136EF9}">
      <dsp:nvSpPr>
        <dsp:cNvPr id="0" name=""/>
        <dsp:cNvSpPr/>
      </dsp:nvSpPr>
      <dsp:spPr>
        <a:xfrm>
          <a:off x="1706" y="0"/>
          <a:ext cx="2655093" cy="3118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Crime Reports</a:t>
          </a:r>
        </a:p>
      </dsp:txBody>
      <dsp:txXfrm>
        <a:off x="1706" y="1247431"/>
        <a:ext cx="2655093" cy="1247431"/>
      </dsp:txXfrm>
    </dsp:sp>
    <dsp:sp modelId="{58B9A56C-D521-4944-8ABF-E9B96BF205A6}">
      <dsp:nvSpPr>
        <dsp:cNvPr id="0" name=""/>
        <dsp:cNvSpPr/>
      </dsp:nvSpPr>
      <dsp:spPr>
        <a:xfrm>
          <a:off x="810010" y="187114"/>
          <a:ext cx="1038486" cy="10384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93461-2383-40C2-8E3B-27CA02D6388A}">
      <dsp:nvSpPr>
        <dsp:cNvPr id="0" name=""/>
        <dsp:cNvSpPr/>
      </dsp:nvSpPr>
      <dsp:spPr>
        <a:xfrm>
          <a:off x="2736453" y="0"/>
          <a:ext cx="2655093" cy="3118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Police Precincts</a:t>
          </a:r>
        </a:p>
      </dsp:txBody>
      <dsp:txXfrm>
        <a:off x="2736453" y="1247431"/>
        <a:ext cx="2655093" cy="1247431"/>
      </dsp:txXfrm>
    </dsp:sp>
    <dsp:sp modelId="{882E8133-B785-4878-B748-54F0A1047F2A}">
      <dsp:nvSpPr>
        <dsp:cNvPr id="0" name=""/>
        <dsp:cNvSpPr/>
      </dsp:nvSpPr>
      <dsp:spPr>
        <a:xfrm>
          <a:off x="3544756" y="187114"/>
          <a:ext cx="1038486" cy="10384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DF783-A4A4-4DE1-AE2E-76EA205706AE}">
      <dsp:nvSpPr>
        <dsp:cNvPr id="0" name=""/>
        <dsp:cNvSpPr/>
      </dsp:nvSpPr>
      <dsp:spPr>
        <a:xfrm>
          <a:off x="5471199" y="0"/>
          <a:ext cx="2655093" cy="3118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Neighborhood  Data</a:t>
          </a:r>
        </a:p>
      </dsp:txBody>
      <dsp:txXfrm>
        <a:off x="5471199" y="1247431"/>
        <a:ext cx="2655093" cy="1247431"/>
      </dsp:txXfrm>
    </dsp:sp>
    <dsp:sp modelId="{C6E03710-C9F8-48CC-8FD1-1C139D55155C}">
      <dsp:nvSpPr>
        <dsp:cNvPr id="0" name=""/>
        <dsp:cNvSpPr/>
      </dsp:nvSpPr>
      <dsp:spPr>
        <a:xfrm>
          <a:off x="6279503" y="187114"/>
          <a:ext cx="1038486" cy="103848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CDDCA-52E4-40BA-A13D-75A5E22B5FCE}">
      <dsp:nvSpPr>
        <dsp:cNvPr id="0" name=""/>
        <dsp:cNvSpPr/>
      </dsp:nvSpPr>
      <dsp:spPr>
        <a:xfrm flipH="1">
          <a:off x="3032069" y="2494863"/>
          <a:ext cx="2063861" cy="46778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89BB-9BC2-42AB-95CC-8122ACB83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4D1D2-62C2-4552-8982-EC5FCF216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29CCB-D3B5-45A3-9C11-B0ACFE2BD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2190F-FD3C-4D06-BF11-4963923D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6EA22-B62F-43F8-A3B3-61621E9E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19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3C2E-6C86-4E42-9712-D6252D06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F1010-6DB6-4056-A994-AC5EC0C46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B84B2-4EF8-4997-8D78-6F7D88BE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C78F-C9C9-434A-BAE8-176C3D2A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54AAC-403B-4164-894E-DE478B98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7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562D0E-70D4-43C1-A7D3-A0A1A8D43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8AA8F-69DF-4D66-9AD2-349750552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92014-965D-4C89-9E1A-2E79A04C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999BD-B7EC-429D-A102-7CC1F98D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9B87F-7B56-4B85-9671-90237F59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47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58BF-89DD-4BEF-8836-C606668C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9830-DAAE-4AB8-B07E-A4429A8B4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EE2A0-91B1-49E2-8ED3-39DB7FBA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1463E-BF45-4009-8D2D-648672313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18D14-53F1-4BD0-869F-C1157FB9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4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A0E7-A3A7-443F-B42B-B973305B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D5FA4-B32E-46FF-A331-B110ABD47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7E000-639A-46CB-9DA1-649E3BBE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60CCC-4FD1-40D9-8EE5-E6CACC45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AE2D1-C154-425C-A488-2A5402EC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19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42CA-A971-4A0D-B382-09CB2503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5A387-C063-457F-946A-07B473315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479B7-337F-4FAC-A9FE-3D7366280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D0335-E055-48A1-8F38-312C3A16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8CCF1-CA9E-4C62-A20B-8E405D32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99F17-92A2-4558-8F0E-B918D009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45E9-A2E4-440D-A68C-CC26E8D3F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06044-699A-407B-9BDB-AFDEE4496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7D9D1-0003-40A3-8694-19B3FBBA0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97AE2-88C1-4209-B682-88C86607F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D147F-85DB-4891-814D-278094D10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DDE3DE-B9FE-4693-AB2C-AF2257F1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47EAC-5D74-437F-A9E8-7DF4C54E5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AE7D8-C6CE-41D3-97B1-6C0D69C6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05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0D3C-9861-4437-BC83-3D3A50DF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EE88B-7E60-4A78-B25E-EFC961C7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D181A-3843-41A4-8340-27CD332D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AEAB1-13C0-47C0-AE12-E469E052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15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5A4EE-2B74-461E-BE1C-E8F78990B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EE939-6AD0-47D2-9C51-6CD72F40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02CFA-120C-4FB3-AF78-364021EC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95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C0E1-8F55-49D2-9CDD-054B4A55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3932C-BA97-4859-95EA-E28A3EBF5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E883A-3F66-4A50-84CA-B9E95EDB7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42915-83BC-4AAC-9649-1798F473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A78F3-C6E4-4CF1-998B-204485AD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A0DFF-D869-4697-A19C-960F0472D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00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4CD7-A78B-4B9D-B8AC-02AC1E0F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B7612F-806A-49E1-9E2E-E4FE2CB22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56993-ED17-4940-8372-3618D1314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BF4FE-9F98-4825-92C1-BF882260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E76BA-029C-4DC0-8B5D-8A595A94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1D53A-1CF3-41B7-A0DB-1E3D4C4D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3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17BCCE-01FC-4A64-9971-282345B1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8C46B-280D-4672-9DC1-FBEF5171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9A9DA-0EC6-402A-BCDD-185696794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B976-ADB1-4B6A-A3C0-DFAB5A21DD3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C1AF8-0F07-4A80-A83C-2A5C37CA6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7752C-D33B-46A5-B1A3-5925F655C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5CCBC-75BF-4743-B5EE-6942122E7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0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rljohnson/428026643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SweetVIZ%20EDA%20Report" TargetMode="Externa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52.png"/><Relationship Id="rId7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ichards1179/Predicting-Crime-Category-from-Denver-Crime-Repor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6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hyperlink" Target="https://www.denvergov.org/opendata/dataset/city-and-county-of-denver-crime" TargetMode="Externa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D50B-DF1A-4AB3-BC9B-7626112EA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98042"/>
            <a:ext cx="12192000" cy="823521"/>
          </a:xfrm>
          <a:solidFill>
            <a:schemeClr val="tx2">
              <a:lumMod val="60000"/>
              <a:lumOff val="40000"/>
              <a:alpha val="83000"/>
            </a:schemeClr>
          </a:solidFill>
          <a:scene3d>
            <a:camera prst="orthographicFront"/>
            <a:lightRig rig="threePt" dir="t"/>
          </a:scene3d>
          <a:sp3d prstMaterial="metal">
            <a:bevelT w="114300" prst="hardEdge"/>
          </a:sp3d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Analysis of Denver Crime Reports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BA06FA-25C8-4726-93E2-62CBC543C8EB}"/>
              </a:ext>
            </a:extLst>
          </p:cNvPr>
          <p:cNvSpPr txBox="1">
            <a:spLocks/>
          </p:cNvSpPr>
          <p:nvPr/>
        </p:nvSpPr>
        <p:spPr>
          <a:xfrm>
            <a:off x="0" y="5538823"/>
            <a:ext cx="3098042" cy="1319177"/>
          </a:xfrm>
          <a:prstGeom prst="rect">
            <a:avLst/>
          </a:prstGeom>
          <a:solidFill>
            <a:schemeClr val="bg2">
              <a:lumMod val="50000"/>
              <a:alpha val="74000"/>
            </a:schemeClr>
          </a:solidFill>
          <a:scene3d>
            <a:camera prst="orthographicFront"/>
            <a:lightRig rig="threePt" dir="t"/>
          </a:scene3d>
          <a:sp3d prstMaterial="metal">
            <a:bevelT w="114300" prst="hardEdge"/>
          </a:sp3d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Chris Richards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Regis University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MS in Data Science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Summer 2020</a:t>
            </a:r>
          </a:p>
        </p:txBody>
      </p:sp>
    </p:spTree>
    <p:extLst>
      <p:ext uri="{BB962C8B-B14F-4D97-AF65-F5344CB8AC3E}">
        <p14:creationId xmlns:p14="http://schemas.microsoft.com/office/powerpoint/2010/main" val="171934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Data Cleaning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192341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33A4C-BFCA-4B71-B918-9132D102B8A8}"/>
              </a:ext>
            </a:extLst>
          </p:cNvPr>
          <p:cNvSpPr txBox="1"/>
          <p:nvPr/>
        </p:nvSpPr>
        <p:spPr>
          <a:xfrm>
            <a:off x="212299" y="1395058"/>
            <a:ext cx="588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Dataframe, continued…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5B60D-D368-45A8-A289-543DDF8D9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2240041"/>
            <a:ext cx="91249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19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599100-E609-4826-96D6-8364C95B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759" y="1775434"/>
            <a:ext cx="4780346" cy="2563374"/>
          </a:xfrm>
          <a:prstGeom prst="rect">
            <a:avLst/>
          </a:prstGeom>
          <a:ln cmpd="dbl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Exploratory Data Analysis (EDA)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192341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0E62C0-F4F1-417D-86EC-A542B7DD9E8E}"/>
              </a:ext>
            </a:extLst>
          </p:cNvPr>
          <p:cNvSpPr/>
          <p:nvPr/>
        </p:nvSpPr>
        <p:spPr>
          <a:xfrm>
            <a:off x="494201" y="1762991"/>
            <a:ext cx="4728039" cy="954107"/>
          </a:xfrm>
          <a:prstGeom prst="rect">
            <a:avLst/>
          </a:prstGeom>
          <a:solidFill>
            <a:schemeClr val="tx2">
              <a:lumMod val="60000"/>
              <a:lumOff val="40000"/>
              <a:alpha val="22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Typical EDA activities were performed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Quantitative stats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Checking for null values and mitigating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Pairs plot for correlations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D1EA42-1573-4952-B824-0DAFCE7FC7AD}"/>
              </a:ext>
            </a:extLst>
          </p:cNvPr>
          <p:cNvSpPr/>
          <p:nvPr/>
        </p:nvSpPr>
        <p:spPr>
          <a:xfrm>
            <a:off x="494198" y="4504319"/>
            <a:ext cx="4728039" cy="738664"/>
          </a:xfrm>
          <a:prstGeom prst="rect">
            <a:avLst/>
          </a:prstGeom>
          <a:solidFill>
            <a:schemeClr val="accent3">
              <a:lumMod val="60000"/>
              <a:lumOff val="40000"/>
              <a:alpha val="22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SweetVIZ for automated EDA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Comprehensive EDA report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4292E"/>
                </a:solidFill>
                <a:latin typeface="-apple-system"/>
              </a:rPr>
              <a:t>Interactive HTML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74A87-85F2-48C6-8AD0-AA22A47DB16B}"/>
              </a:ext>
            </a:extLst>
          </p:cNvPr>
          <p:cNvSpPr/>
          <p:nvPr/>
        </p:nvSpPr>
        <p:spPr>
          <a:xfrm>
            <a:off x="494198" y="3102182"/>
            <a:ext cx="4728039" cy="954107"/>
          </a:xfrm>
          <a:prstGeom prst="rect">
            <a:avLst/>
          </a:prstGeom>
          <a:solidFill>
            <a:schemeClr val="bg1">
              <a:lumMod val="65000"/>
              <a:alpha val="22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Visualizations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Incidence of crime, crime types, and seasonal variations of crime patterns</a:t>
            </a:r>
            <a:endParaRPr lang="en-US" sz="1400" dirty="0">
              <a:solidFill>
                <a:srgbClr val="24292E"/>
              </a:solidFill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Number of crimes by police district and neighborhood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29C66E-6EED-4341-8E4B-ECA621514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012" y="2325431"/>
            <a:ext cx="2215625" cy="3812936"/>
          </a:xfrm>
          <a:prstGeom prst="rect">
            <a:avLst/>
          </a:prstGeom>
          <a:noFill/>
          <a:ln cmpd="thickThin"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3AC9CF-7690-4482-A2F3-5B7903004129}"/>
              </a:ext>
            </a:extLst>
          </p:cNvPr>
          <p:cNvSpPr txBox="1"/>
          <p:nvPr/>
        </p:nvSpPr>
        <p:spPr>
          <a:xfrm rot="20581237">
            <a:off x="2521942" y="4904557"/>
            <a:ext cx="39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avolini" panose="03000502040302020204" pitchFamily="66" charset="0"/>
                <a:cs typeface="Cavolini" panose="03000502040302020204" pitchFamily="66" charset="0"/>
                <a:hlinkClick r:id="rId5" action="ppaction://hlinkfile"/>
              </a:rPr>
              <a:t>SweetVIZ EDA Report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61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EDA			    </a:t>
            </a:r>
            <a:r>
              <a:rPr lang="en-US" sz="3200" dirty="0">
                <a:latin typeface="Abadi" panose="020B0604020104020204" pitchFamily="34" charset="0"/>
              </a:rPr>
              <a:t>SweetVIZ</a:t>
            </a:r>
            <a:endParaRPr lang="en-US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192341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F45A94-36DC-4C99-BC63-71DFDBDD6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52" y="1930683"/>
            <a:ext cx="6239242" cy="1055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D1D43-1E54-4939-AF44-E6349CC20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276" y="1376856"/>
            <a:ext cx="4479524" cy="4553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E22AFE-62F9-4C69-BAB6-B3948D31C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52" y="3811219"/>
            <a:ext cx="6239242" cy="112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25E96B-6CC6-4003-94FA-91D947C5114C}"/>
              </a:ext>
            </a:extLst>
          </p:cNvPr>
          <p:cNvSpPr txBox="1"/>
          <p:nvPr/>
        </p:nvSpPr>
        <p:spPr>
          <a:xfrm rot="20581237">
            <a:off x="420329" y="4751107"/>
            <a:ext cx="20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Single Feature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7F73B-406F-48E8-81AE-173A7A508AC2}"/>
              </a:ext>
            </a:extLst>
          </p:cNvPr>
          <p:cNvSpPr txBox="1"/>
          <p:nvPr/>
        </p:nvSpPr>
        <p:spPr>
          <a:xfrm rot="1195120">
            <a:off x="4797395" y="1797834"/>
            <a:ext cx="162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4194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EDA			   </a:t>
            </a:r>
            <a:r>
              <a:rPr lang="en-US" sz="3200" dirty="0">
                <a:latin typeface="Abadi" panose="020B0604020104020204" pitchFamily="34" charset="0"/>
              </a:rPr>
              <a:t>Visualizations</a:t>
            </a:r>
            <a:endParaRPr lang="en-US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0E62C0-F4F1-417D-86EC-A542B7DD9E8E}"/>
              </a:ext>
            </a:extLst>
          </p:cNvPr>
          <p:cNvSpPr/>
          <p:nvPr/>
        </p:nvSpPr>
        <p:spPr>
          <a:xfrm>
            <a:off x="727881" y="13720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FEE61-B604-4820-BCF9-549E7EF3D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9" y="1695229"/>
            <a:ext cx="5162550" cy="301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B784A-83A7-4763-83A3-A22FF6C9D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949" y="4533437"/>
            <a:ext cx="6515984" cy="1271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743D7-818B-4844-BCA3-5D274D9DE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21851"/>
            <a:ext cx="4691700" cy="2639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E4BCF9-6253-47CF-BB97-AA337AA48445}"/>
              </a:ext>
            </a:extLst>
          </p:cNvPr>
          <p:cNvSpPr txBox="1"/>
          <p:nvPr/>
        </p:nvSpPr>
        <p:spPr>
          <a:xfrm>
            <a:off x="7226275" y="1384504"/>
            <a:ext cx="381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20 Car Theft Neighborhoods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E5C4DB-A8B2-4469-8BC5-30C6EAD567AB}"/>
              </a:ext>
            </a:extLst>
          </p:cNvPr>
          <p:cNvSpPr txBox="1"/>
          <p:nvPr/>
        </p:nvSpPr>
        <p:spPr>
          <a:xfrm rot="21371642">
            <a:off x="2268733" y="4871433"/>
            <a:ext cx="219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Five Points, CBD, Cap Hill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3019E5-4E11-472B-855B-EB1506545E34}"/>
              </a:ext>
            </a:extLst>
          </p:cNvPr>
          <p:cNvSpPr/>
          <p:nvPr/>
        </p:nvSpPr>
        <p:spPr>
          <a:xfrm rot="19878540">
            <a:off x="10168284" y="2139897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Stapleton!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4980783-C2B8-4F14-901E-3C50120CA941}"/>
              </a:ext>
            </a:extLst>
          </p:cNvPr>
          <p:cNvCxnSpPr>
            <a:cxnSpLocks/>
          </p:cNvCxnSpPr>
          <p:nvPr/>
        </p:nvCxnSpPr>
        <p:spPr>
          <a:xfrm rot="10800000">
            <a:off x="10485120" y="1862679"/>
            <a:ext cx="386252" cy="33520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2971B7C-0867-4812-B62D-D692B395063B}"/>
              </a:ext>
            </a:extLst>
          </p:cNvPr>
          <p:cNvSpPr/>
          <p:nvPr/>
        </p:nvSpPr>
        <p:spPr>
          <a:xfrm rot="20542976">
            <a:off x="10437599" y="5186496"/>
            <a:ext cx="867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Top 5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9D71F09-1092-4FDE-8AD7-B7433CF49EDC}"/>
              </a:ext>
            </a:extLst>
          </p:cNvPr>
          <p:cNvSpPr/>
          <p:nvPr/>
        </p:nvSpPr>
        <p:spPr>
          <a:xfrm rot="20765297">
            <a:off x="3975517" y="4664078"/>
            <a:ext cx="1011440" cy="415019"/>
          </a:xfrm>
          <a:custGeom>
            <a:avLst/>
            <a:gdLst>
              <a:gd name="connsiteX0" fmla="*/ 0 w 1137920"/>
              <a:gd name="connsiteY0" fmla="*/ 355600 h 487039"/>
              <a:gd name="connsiteX1" fmla="*/ 833120 w 1137920"/>
              <a:gd name="connsiteY1" fmla="*/ 467360 h 487039"/>
              <a:gd name="connsiteX2" fmla="*/ 1137920 w 1137920"/>
              <a:gd name="connsiteY2" fmla="*/ 0 h 48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7920" h="487039">
                <a:moveTo>
                  <a:pt x="0" y="355600"/>
                </a:moveTo>
                <a:cubicBezTo>
                  <a:pt x="321733" y="441113"/>
                  <a:pt x="643467" y="526627"/>
                  <a:pt x="833120" y="467360"/>
                </a:cubicBezTo>
                <a:cubicBezTo>
                  <a:pt x="1022773" y="408093"/>
                  <a:pt x="1061720" y="181187"/>
                  <a:pt x="1137920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3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F35CF8-923A-4922-ADDA-02DFE3B6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42" y="2670313"/>
            <a:ext cx="4188958" cy="2047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EDA			</a:t>
            </a:r>
            <a:r>
              <a:rPr lang="en-US" sz="3200" dirty="0">
                <a:latin typeface="Abadi" panose="020B0604020104020204" pitchFamily="34" charset="0"/>
              </a:rPr>
              <a:t>Time-Series Analysis</a:t>
            </a:r>
            <a:endParaRPr lang="en-US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B0AC7-0FFE-4903-84DC-AF4777B6120A}"/>
              </a:ext>
            </a:extLst>
          </p:cNvPr>
          <p:cNvSpPr txBox="1"/>
          <p:nvPr/>
        </p:nvSpPr>
        <p:spPr>
          <a:xfrm>
            <a:off x="2925096" y="2164292"/>
            <a:ext cx="3170904" cy="589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Crimes by Year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E689BE-946D-4AC8-9540-09A4A096EF21}"/>
              </a:ext>
            </a:extLst>
          </p:cNvPr>
          <p:cNvGrpSpPr/>
          <p:nvPr/>
        </p:nvGrpSpPr>
        <p:grpSpPr>
          <a:xfrm>
            <a:off x="6096000" y="2164292"/>
            <a:ext cx="4863302" cy="2640911"/>
            <a:chOff x="1336912" y="3963699"/>
            <a:chExt cx="4020376" cy="19275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AD524E-0614-4700-BE8E-658F5666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6912" y="4368297"/>
              <a:ext cx="4020376" cy="152293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F15C87-259E-406F-BF24-8B6699FDF1AA}"/>
                </a:ext>
              </a:extLst>
            </p:cNvPr>
            <p:cNvSpPr txBox="1"/>
            <p:nvPr/>
          </p:nvSpPr>
          <p:spPr>
            <a:xfrm>
              <a:off x="2322789" y="3963699"/>
              <a:ext cx="2622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Car Thefts by Month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767A7E-3ACF-4E58-BB69-E1867A3C7809}"/>
              </a:ext>
            </a:extLst>
          </p:cNvPr>
          <p:cNvSpPr txBox="1"/>
          <p:nvPr/>
        </p:nvSpPr>
        <p:spPr>
          <a:xfrm rot="21203529">
            <a:off x="330673" y="4796494"/>
            <a:ext cx="2581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Peaks in Summer</a:t>
            </a: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(Highest in mid ’17)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70027DB-7AC5-4896-86BD-88DFF27249CD}"/>
              </a:ext>
            </a:extLst>
          </p:cNvPr>
          <p:cNvSpPr/>
          <p:nvPr/>
        </p:nvSpPr>
        <p:spPr>
          <a:xfrm rot="16929418" flipV="1">
            <a:off x="670983" y="2379583"/>
            <a:ext cx="2529200" cy="2927770"/>
          </a:xfrm>
          <a:custGeom>
            <a:avLst/>
            <a:gdLst>
              <a:gd name="connsiteX0" fmla="*/ 0 w 1137920"/>
              <a:gd name="connsiteY0" fmla="*/ 355600 h 487039"/>
              <a:gd name="connsiteX1" fmla="*/ 833120 w 1137920"/>
              <a:gd name="connsiteY1" fmla="*/ 467360 h 487039"/>
              <a:gd name="connsiteX2" fmla="*/ 1137920 w 1137920"/>
              <a:gd name="connsiteY2" fmla="*/ 0 h 48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7920" h="487039">
                <a:moveTo>
                  <a:pt x="0" y="355600"/>
                </a:moveTo>
                <a:cubicBezTo>
                  <a:pt x="321733" y="441113"/>
                  <a:pt x="643467" y="526627"/>
                  <a:pt x="833120" y="467360"/>
                </a:cubicBezTo>
                <a:cubicBezTo>
                  <a:pt x="1022773" y="408093"/>
                  <a:pt x="1061720" y="181187"/>
                  <a:pt x="1137920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13D42-4BC1-4F4F-8723-BE673AB68CFC}"/>
              </a:ext>
            </a:extLst>
          </p:cNvPr>
          <p:cNvSpPr txBox="1"/>
          <p:nvPr/>
        </p:nvSpPr>
        <p:spPr>
          <a:xfrm>
            <a:off x="6163574" y="5205081"/>
            <a:ext cx="302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Most thefts in June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B8B01FA-9EBF-4586-A361-4506247565BA}"/>
              </a:ext>
            </a:extLst>
          </p:cNvPr>
          <p:cNvSpPr/>
          <p:nvPr/>
        </p:nvSpPr>
        <p:spPr>
          <a:xfrm rot="7057346" flipH="1" flipV="1">
            <a:off x="7766944" y="4861234"/>
            <a:ext cx="559141" cy="214018"/>
          </a:xfrm>
          <a:custGeom>
            <a:avLst/>
            <a:gdLst>
              <a:gd name="connsiteX0" fmla="*/ 0 w 1137920"/>
              <a:gd name="connsiteY0" fmla="*/ 355600 h 487039"/>
              <a:gd name="connsiteX1" fmla="*/ 833120 w 1137920"/>
              <a:gd name="connsiteY1" fmla="*/ 467360 h 487039"/>
              <a:gd name="connsiteX2" fmla="*/ 1137920 w 1137920"/>
              <a:gd name="connsiteY2" fmla="*/ 0 h 48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7920" h="487039">
                <a:moveTo>
                  <a:pt x="0" y="355600"/>
                </a:moveTo>
                <a:cubicBezTo>
                  <a:pt x="321733" y="441113"/>
                  <a:pt x="643467" y="526627"/>
                  <a:pt x="833120" y="467360"/>
                </a:cubicBezTo>
                <a:cubicBezTo>
                  <a:pt x="1022773" y="408093"/>
                  <a:pt x="1061720" y="181187"/>
                  <a:pt x="1137920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3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29FC55-60F1-4F8B-93E6-C395ABA2D628}"/>
              </a:ext>
            </a:extLst>
          </p:cNvPr>
          <p:cNvSpPr/>
          <p:nvPr/>
        </p:nvSpPr>
        <p:spPr>
          <a:xfrm>
            <a:off x="466770" y="1772946"/>
            <a:ext cx="6289040" cy="44862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2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A3DCFF-FC6F-40F6-B578-BB14717DC122}"/>
              </a:ext>
            </a:extLst>
          </p:cNvPr>
          <p:cNvSpPr/>
          <p:nvPr/>
        </p:nvSpPr>
        <p:spPr>
          <a:xfrm>
            <a:off x="466770" y="4754880"/>
            <a:ext cx="6289040" cy="1152072"/>
          </a:xfrm>
          <a:prstGeom prst="round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 cap="rnd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3F0F15-31A0-4D8D-8A31-F80333339D82}"/>
              </a:ext>
            </a:extLst>
          </p:cNvPr>
          <p:cNvSpPr/>
          <p:nvPr/>
        </p:nvSpPr>
        <p:spPr>
          <a:xfrm>
            <a:off x="466770" y="2276550"/>
            <a:ext cx="6289040" cy="237673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cap="rnd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EDA		    </a:t>
            </a:r>
            <a:r>
              <a:rPr lang="en-US" sz="3200" dirty="0">
                <a:latin typeface="Abadi" panose="020B0604020104020204" pitchFamily="34" charset="0"/>
              </a:rPr>
              <a:t>Geographic Analysis</a:t>
            </a:r>
            <a:endParaRPr lang="en-US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80C791-D0C2-4659-B18D-317A0133C5B3}"/>
              </a:ext>
            </a:extLst>
          </p:cNvPr>
          <p:cNvSpPr/>
          <p:nvPr/>
        </p:nvSpPr>
        <p:spPr>
          <a:xfrm>
            <a:off x="563290" y="1772051"/>
            <a:ext cx="6096000" cy="44935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Latitude and longitude from the report used to locate the crime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Base Layer: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Google maps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Data Layer: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Crime Report data overlaid on the base layer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Shapefiles: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 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Additional neighborhood data identified </a:t>
            </a:r>
          </a:p>
          <a:p>
            <a:pPr lvl="2"/>
            <a:r>
              <a:rPr lang="en-US" sz="1600" dirty="0">
                <a:solidFill>
                  <a:srgbClr val="24292E"/>
                </a:solidFill>
                <a:latin typeface="-apple-system"/>
              </a:rPr>
              <a:t>	Converted to </a:t>
            </a:r>
            <a:r>
              <a:rPr lang="en-US" sz="1600" dirty="0" err="1">
                <a:solidFill>
                  <a:srgbClr val="24292E"/>
                </a:solidFill>
                <a:latin typeface="-apple-system"/>
              </a:rPr>
              <a:t>geojson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 format for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 mapping the 	neighborhood  boundaries</a:t>
            </a:r>
            <a:endParaRPr lang="en-US" sz="1600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Library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:</a:t>
            </a:r>
            <a:r>
              <a:rPr lang="en-US" sz="24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Folium for map generation</a:t>
            </a:r>
          </a:p>
          <a:p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Map 1  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Crime frequency across Denver's neighborhoods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Choropleth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Map 2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Location of each crime report with a marker.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Additional information displayed on marker click</a:t>
            </a:r>
            <a:endParaRPr lang="en-US" sz="1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D1356-7240-4A79-ABAB-69F5FA6A7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42" y="3410713"/>
            <a:ext cx="3667125" cy="238125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B16BA94-36E3-4028-BD15-7659BE436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04" y="1622703"/>
            <a:ext cx="1511300" cy="145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Folium - Icon Pack - Android Apps on Google Play">
            <a:extLst>
              <a:ext uri="{FF2B5EF4-FFF2-40B4-BE49-F238E27FC236}">
                <a16:creationId xmlns:a16="http://schemas.microsoft.com/office/drawing/2014/main" id="{4CA57E0F-C9DF-4204-8538-5462BD732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433" y="1810325"/>
            <a:ext cx="822500" cy="8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D7BA1C-8D36-4FF3-BDAE-DF42454479CA}"/>
              </a:ext>
            </a:extLst>
          </p:cNvPr>
          <p:cNvSpPr txBox="1"/>
          <p:nvPr/>
        </p:nvSpPr>
        <p:spPr>
          <a:xfrm>
            <a:off x="9234318" y="2632825"/>
            <a:ext cx="82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Folium</a:t>
            </a:r>
          </a:p>
        </p:txBody>
      </p:sp>
    </p:spTree>
    <p:extLst>
      <p:ext uri="{BB962C8B-B14F-4D97-AF65-F5344CB8AC3E}">
        <p14:creationId xmlns:p14="http://schemas.microsoft.com/office/powerpoint/2010/main" val="157737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EDA		    </a:t>
            </a:r>
            <a:r>
              <a:rPr lang="en-US" sz="3200" dirty="0">
                <a:latin typeface="Abadi" panose="020B0604020104020204" pitchFamily="34" charset="0"/>
              </a:rPr>
              <a:t>Geographic Analysis</a:t>
            </a:r>
            <a:endParaRPr lang="en-US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4319717" y="1400204"/>
            <a:ext cx="3115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24292E"/>
                </a:solidFill>
                <a:effectLst/>
                <a:latin typeface="-apple-system"/>
              </a:rPr>
              <a:t>Choropleth Map of Crime by Neighborhood</a:t>
            </a:r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5F5B6554-9E65-485D-9DCF-C1562DC74A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66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9352" y="1761287"/>
            <a:ext cx="6396688" cy="42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11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EDA		    </a:t>
            </a:r>
            <a:r>
              <a:rPr lang="en-US" sz="3200" dirty="0">
                <a:latin typeface="Abadi" panose="020B0604020104020204" pitchFamily="34" charset="0"/>
              </a:rPr>
              <a:t>Geographic Analysis</a:t>
            </a:r>
            <a:endParaRPr lang="en-US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4319717" y="1400204"/>
            <a:ext cx="3115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-apple-system"/>
              </a:rPr>
              <a:t>Map of Crime Reports (1000 Reports)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2BDE1DD0-7E38-4247-B4FA-C5E9AC26D9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16" end="14028.89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4494" y="1757780"/>
            <a:ext cx="6386404" cy="419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17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badi" panose="020B0604020104020204" pitchFamily="34" charset="0"/>
              </a:rPr>
              <a:t>Predicting Crime Category   </a:t>
            </a:r>
            <a:r>
              <a:rPr lang="en-US" sz="3100" dirty="0">
                <a:latin typeface="Abadi" panose="020B0604020104020204" pitchFamily="34" charset="0"/>
              </a:rPr>
              <a:t>Machine Learning Models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519877" y="1481484"/>
            <a:ext cx="3950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Support </a:t>
            </a:r>
            <a:r>
              <a:rPr lang="fr-FR" b="1" dirty="0" err="1"/>
              <a:t>Vector</a:t>
            </a:r>
            <a:r>
              <a:rPr lang="fr-FR" b="1" dirty="0"/>
              <a:t> Machine Classifier (SVC)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FFE76-F695-4469-8512-58B23191644B}"/>
              </a:ext>
            </a:extLst>
          </p:cNvPr>
          <p:cNvSpPr/>
          <p:nvPr/>
        </p:nvSpPr>
        <p:spPr>
          <a:xfrm>
            <a:off x="1312357" y="2049488"/>
            <a:ext cx="6096000" cy="35702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Task: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Train a model to perform multi-class classification of the target 	feature – Crime Category (15 categories)</a:t>
            </a:r>
          </a:p>
          <a:p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Algorithm: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SVC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endParaRPr lang="en-US" b="0" i="0" dirty="0">
              <a:solidFill>
                <a:schemeClr val="accent6">
                  <a:lumMod val="75000"/>
                </a:schemeClr>
              </a:solidFill>
              <a:effectLst/>
              <a:latin typeface="Abadi" panose="020B0604020104020204" pitchFamily="34" charset="0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Library: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sci-kit learn</a:t>
            </a:r>
          </a:p>
          <a:p>
            <a:endParaRPr lang="en-US" sz="1600" b="0" i="0" dirty="0">
              <a:solidFill>
                <a:schemeClr val="accent6">
                  <a:lumMod val="75000"/>
                </a:schemeClr>
              </a:solidFill>
              <a:effectLst/>
              <a:latin typeface="Abadi" panose="020B0604020104020204" pitchFamily="34" charset="0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Train/Test: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sz="1400" dirty="0">
                <a:solidFill>
                  <a:srgbClr val="24292E"/>
                </a:solidFill>
                <a:latin typeface="-apple-system"/>
              </a:rPr>
              <a:t>70/30</a:t>
            </a: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Parameters: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d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efault w/RBF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Scoring Metric: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Accuracy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04753D-3F8E-4669-9908-75D44AE0BB4B}"/>
              </a:ext>
            </a:extLst>
          </p:cNvPr>
          <p:cNvSpPr/>
          <p:nvPr/>
        </p:nvSpPr>
        <p:spPr>
          <a:xfrm>
            <a:off x="8199120" y="1481484"/>
            <a:ext cx="3154680" cy="4154984"/>
          </a:xfrm>
          <a:prstGeom prst="rect">
            <a:avLst/>
          </a:prstGeom>
          <a:solidFill>
            <a:schemeClr val="accent5">
              <a:lumMod val="50000"/>
              <a:alpha val="22000"/>
            </a:schemeClr>
          </a:solidFill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Categories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Aggravated Assault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Arson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Auto Theft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Burglary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Drug / Alcohol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Larceny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Murder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Other Crimes Against Persons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Public Disorder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Robbery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Sexual Assault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Theft from Motor Vehicle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Traffic Accident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White Collar Crime</a:t>
            </a:r>
          </a:p>
          <a:p>
            <a:pPr lvl="1"/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All Other Crimes</a:t>
            </a:r>
          </a:p>
        </p:txBody>
      </p:sp>
    </p:spTree>
    <p:extLst>
      <p:ext uri="{BB962C8B-B14F-4D97-AF65-F5344CB8AC3E}">
        <p14:creationId xmlns:p14="http://schemas.microsoft.com/office/powerpoint/2010/main" val="229510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badi" panose="020B0604020104020204" pitchFamily="34" charset="0"/>
              </a:rPr>
              <a:t>Predicting Crime Category   </a:t>
            </a:r>
            <a:r>
              <a:rPr lang="en-US" sz="3100" dirty="0">
                <a:latin typeface="Abadi" panose="020B0604020104020204" pitchFamily="34" charset="0"/>
              </a:rPr>
              <a:t>Machine Learning Models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519877" y="1481484"/>
            <a:ext cx="3950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Support </a:t>
            </a:r>
            <a:r>
              <a:rPr lang="fr-FR" b="1" dirty="0" err="1"/>
              <a:t>Vector</a:t>
            </a:r>
            <a:r>
              <a:rPr lang="fr-FR" b="1" dirty="0"/>
              <a:t> Machine Classifier (SVC)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7FA1FD-04C4-46F3-BE2F-544E544DF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2055409"/>
            <a:ext cx="3478583" cy="1474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 descr="Sad face with no fill">
            <a:extLst>
              <a:ext uri="{FF2B5EF4-FFF2-40B4-BE49-F238E27FC236}">
                <a16:creationId xmlns:a16="http://schemas.microsoft.com/office/drawing/2014/main" id="{2ADB4B97-E71D-4FC5-886F-B65566E14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4038" y="4977830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B09000-E75A-4FEA-9788-6AD5E10F6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870" y="2549701"/>
            <a:ext cx="4305611" cy="874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91FC1-ABCC-4BE4-A6B3-FF107CA7D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070" y="4446229"/>
            <a:ext cx="3575749" cy="277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 descr="Chevron arrows">
            <a:extLst>
              <a:ext uri="{FF2B5EF4-FFF2-40B4-BE49-F238E27FC236}">
                <a16:creationId xmlns:a16="http://schemas.microsoft.com/office/drawing/2014/main" id="{C75121A0-34B8-49C8-AE72-EB26EC5B3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2320" y="2522473"/>
            <a:ext cx="624825" cy="624825"/>
          </a:xfrm>
          <a:prstGeom prst="rect">
            <a:avLst/>
          </a:prstGeom>
        </p:spPr>
      </p:pic>
      <p:pic>
        <p:nvPicPr>
          <p:cNvPr id="15" name="Graphic 14" descr="Play">
            <a:extLst>
              <a:ext uri="{FF2B5EF4-FFF2-40B4-BE49-F238E27FC236}">
                <a16:creationId xmlns:a16="http://schemas.microsoft.com/office/drawing/2014/main" id="{4F8E9DC5-DD2E-41D2-86C9-5B13F33808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7527311" y="3661414"/>
            <a:ext cx="696727" cy="696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05A226-7390-4C2E-94DD-9FE263285F9F}"/>
              </a:ext>
            </a:extLst>
          </p:cNvPr>
          <p:cNvSpPr txBox="1"/>
          <p:nvPr/>
        </p:nvSpPr>
        <p:spPr>
          <a:xfrm>
            <a:off x="6899690" y="5250364"/>
            <a:ext cx="125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29.43%</a:t>
            </a:r>
          </a:p>
        </p:txBody>
      </p:sp>
    </p:spTree>
    <p:extLst>
      <p:ext uri="{BB962C8B-B14F-4D97-AF65-F5344CB8AC3E}">
        <p14:creationId xmlns:p14="http://schemas.microsoft.com/office/powerpoint/2010/main" val="2130135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3D4AA-F3F5-4C12-A7BB-750526ECC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057"/>
            <a:ext cx="3444861" cy="1325563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</a:rPr>
              <a:t>Goal</a:t>
            </a:r>
          </a:p>
          <a:p>
            <a:pPr marL="0" indent="0" algn="ctr">
              <a:buNone/>
            </a:pPr>
            <a:r>
              <a:rPr lang="en-US" sz="2400" dirty="0"/>
              <a:t>Predict category of crime based on existing crime reports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8AD02F-8820-401E-96BE-62D5D774DB05}"/>
              </a:ext>
            </a:extLst>
          </p:cNvPr>
          <p:cNvSpPr txBox="1">
            <a:spLocks/>
          </p:cNvSpPr>
          <p:nvPr/>
        </p:nvSpPr>
        <p:spPr>
          <a:xfrm>
            <a:off x="4470838" y="1920057"/>
            <a:ext cx="3444863" cy="13255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</a:rPr>
              <a:t>Data Science Task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 Model building with various classifiers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192341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EF697E-9FF2-44BB-9A41-FDF86700CF3B}"/>
              </a:ext>
            </a:extLst>
          </p:cNvPr>
          <p:cNvSpPr txBox="1">
            <a:spLocks/>
          </p:cNvSpPr>
          <p:nvPr/>
        </p:nvSpPr>
        <p:spPr>
          <a:xfrm>
            <a:off x="8103477" y="1920057"/>
            <a:ext cx="3551712" cy="13255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</a:rPr>
              <a:t>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Exploratory Data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Time-series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Map geographic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A2E6DD-699F-4E73-A11E-44F47507C9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12290" y="3716272"/>
            <a:ext cx="1323975" cy="1314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E1E81D-21E7-47E7-BABA-1EE32317A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318" y="3641735"/>
            <a:ext cx="1457325" cy="1343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06B437-0398-49D2-90B7-F03D958C1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985" y="3779059"/>
            <a:ext cx="1457325" cy="1205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9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badi" panose="020B0604020104020204" pitchFamily="34" charset="0"/>
              </a:rPr>
              <a:t>Predicting Crime Category   </a:t>
            </a:r>
            <a:r>
              <a:rPr lang="en-US" sz="3100" dirty="0">
                <a:latin typeface="Abadi" panose="020B0604020104020204" pitchFamily="34" charset="0"/>
              </a:rPr>
              <a:t>Machine Learning Models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519877" y="1481484"/>
            <a:ext cx="4549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GridSearchCV</a:t>
            </a:r>
            <a:endParaRPr lang="fr-FR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0FFE76-F695-4469-8512-58B23191644B}"/>
              </a:ext>
            </a:extLst>
          </p:cNvPr>
          <p:cNvSpPr/>
          <p:nvPr/>
        </p:nvSpPr>
        <p:spPr>
          <a:xfrm>
            <a:off x="1312357" y="2049488"/>
            <a:ext cx="6096000" cy="35702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Task: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Train a model to perform multi-class classification of the target 	feature – Crime Category (15 categories)</a:t>
            </a:r>
          </a:p>
          <a:p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Algorithm: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sz="1600" dirty="0" err="1">
                <a:solidFill>
                  <a:srgbClr val="24292E"/>
                </a:solidFill>
                <a:latin typeface="-apple-system"/>
              </a:rPr>
              <a:t>GridSearchCV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 with XGBoost classifier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endParaRPr lang="en-US" b="0" i="0" dirty="0">
              <a:solidFill>
                <a:schemeClr val="accent6">
                  <a:lumMod val="75000"/>
                </a:schemeClr>
              </a:solidFill>
              <a:effectLst/>
              <a:latin typeface="Abadi" panose="020B0604020104020204" pitchFamily="34" charset="0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Library: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sci-kit learn</a:t>
            </a:r>
          </a:p>
          <a:p>
            <a:endParaRPr lang="en-US" sz="1600" b="0" i="0" dirty="0">
              <a:solidFill>
                <a:schemeClr val="accent6">
                  <a:lumMod val="75000"/>
                </a:schemeClr>
              </a:solidFill>
              <a:effectLst/>
              <a:latin typeface="Abadi" panose="020B0604020104020204" pitchFamily="34" charset="0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Train/Test:</a:t>
            </a:r>
            <a:r>
              <a:rPr lang="en-US" sz="16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sz="1400" dirty="0">
                <a:solidFill>
                  <a:srgbClr val="24292E"/>
                </a:solidFill>
                <a:latin typeface="-apple-system"/>
              </a:rPr>
              <a:t>Cross-fold validation / k=5</a:t>
            </a: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Parameters: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user defined collection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Scoring Metric: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Accuracy</a:t>
            </a:r>
            <a:endParaRPr lang="en-US" dirty="0">
              <a:solidFill>
                <a:srgbClr val="24292E"/>
              </a:solidFill>
              <a:latin typeface="-apple-system"/>
            </a:endParaRP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17410" name="Picture 2" descr="A Begineer's Guide to Decision Trees in Python - Sefik Ilkin Serengil">
            <a:extLst>
              <a:ext uri="{FF2B5EF4-FFF2-40B4-BE49-F238E27FC236}">
                <a16:creationId xmlns:a16="http://schemas.microsoft.com/office/drawing/2014/main" id="{ACD55753-A7C6-493F-A2BC-B101338A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683" y="3193646"/>
            <a:ext cx="51720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E2197-EB9B-4EE8-AB5A-A001197DE81E}"/>
              </a:ext>
            </a:extLst>
          </p:cNvPr>
          <p:cNvSpPr txBox="1"/>
          <p:nvPr/>
        </p:nvSpPr>
        <p:spPr>
          <a:xfrm>
            <a:off x="7408357" y="2590800"/>
            <a:ext cx="305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Boosted Decision Trees</a:t>
            </a:r>
          </a:p>
        </p:txBody>
      </p:sp>
      <p:pic>
        <p:nvPicPr>
          <p:cNvPr id="10" name="Graphic 9" descr="Line arrow Straight">
            <a:extLst>
              <a:ext uri="{FF2B5EF4-FFF2-40B4-BE49-F238E27FC236}">
                <a16:creationId xmlns:a16="http://schemas.microsoft.com/office/drawing/2014/main" id="{CBF3EDC9-4BBE-4CCD-AC93-35AE5170B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702421" y="4833453"/>
            <a:ext cx="537436" cy="537436"/>
          </a:xfrm>
          <a:prstGeom prst="rect">
            <a:avLst/>
          </a:prstGeom>
        </p:spPr>
      </p:pic>
      <p:pic>
        <p:nvPicPr>
          <p:cNvPr id="13" name="Graphic 12" descr="Target">
            <a:extLst>
              <a:ext uri="{FF2B5EF4-FFF2-40B4-BE49-F238E27FC236}">
                <a16:creationId xmlns:a16="http://schemas.microsoft.com/office/drawing/2014/main" id="{AE347007-2F31-4398-BD5C-33A5B39EE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73885" y="4826913"/>
            <a:ext cx="457200" cy="457200"/>
          </a:xfrm>
          <a:prstGeom prst="rect">
            <a:avLst/>
          </a:prstGeom>
        </p:spPr>
      </p:pic>
      <p:pic>
        <p:nvPicPr>
          <p:cNvPr id="15" name="Graphic 14" descr="Line arrow Straight">
            <a:extLst>
              <a:ext uri="{FF2B5EF4-FFF2-40B4-BE49-F238E27FC236}">
                <a16:creationId xmlns:a16="http://schemas.microsoft.com/office/drawing/2014/main" id="{E034F799-8759-4100-A7DE-00FA2298D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991121" y="4819483"/>
            <a:ext cx="537436" cy="5374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3CD0D1-1A04-47C0-BDC1-4762D95A876F}"/>
              </a:ext>
            </a:extLst>
          </p:cNvPr>
          <p:cNvSpPr/>
          <p:nvPr/>
        </p:nvSpPr>
        <p:spPr>
          <a:xfrm>
            <a:off x="6624320" y="3073400"/>
            <a:ext cx="1330960" cy="1594827"/>
          </a:xfrm>
          <a:prstGeom prst="rect">
            <a:avLst/>
          </a:prstGeom>
          <a:solidFill>
            <a:schemeClr val="bg1">
              <a:lumMod val="8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F25A9E-20CE-45A7-A614-F9BB59A93693}"/>
              </a:ext>
            </a:extLst>
          </p:cNvPr>
          <p:cNvSpPr/>
          <p:nvPr/>
        </p:nvSpPr>
        <p:spPr>
          <a:xfrm>
            <a:off x="8104057" y="3059630"/>
            <a:ext cx="1330960" cy="1594827"/>
          </a:xfrm>
          <a:prstGeom prst="rect">
            <a:avLst/>
          </a:prstGeom>
          <a:solidFill>
            <a:schemeClr val="bg1">
              <a:lumMod val="8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07D0B3-75EC-4C5F-97BC-C5E41B71459C}"/>
              </a:ext>
            </a:extLst>
          </p:cNvPr>
          <p:cNvSpPr/>
          <p:nvPr/>
        </p:nvSpPr>
        <p:spPr>
          <a:xfrm>
            <a:off x="10214163" y="3080378"/>
            <a:ext cx="1330960" cy="1594827"/>
          </a:xfrm>
          <a:prstGeom prst="rect">
            <a:avLst/>
          </a:prstGeom>
          <a:solidFill>
            <a:schemeClr val="bg1">
              <a:lumMod val="8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A42F6-5C7D-44C0-A10F-DBDCC94CC33D}"/>
              </a:ext>
            </a:extLst>
          </p:cNvPr>
          <p:cNvSpPr txBox="1"/>
          <p:nvPr/>
        </p:nvSpPr>
        <p:spPr>
          <a:xfrm>
            <a:off x="7147560" y="4930427"/>
            <a:ext cx="2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9F6F6C-CB11-4AA9-AC97-BAE32AE7089D}"/>
              </a:ext>
            </a:extLst>
          </p:cNvPr>
          <p:cNvSpPr txBox="1"/>
          <p:nvPr/>
        </p:nvSpPr>
        <p:spPr>
          <a:xfrm>
            <a:off x="8546765" y="4930427"/>
            <a:ext cx="2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723BF-F411-48EE-AC05-7CADF4B34131}"/>
              </a:ext>
            </a:extLst>
          </p:cNvPr>
          <p:cNvSpPr txBox="1"/>
          <p:nvPr/>
        </p:nvSpPr>
        <p:spPr>
          <a:xfrm>
            <a:off x="9675589" y="4903535"/>
            <a:ext cx="2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22" name="Graphic 21" descr="Line arrow Straight">
            <a:extLst>
              <a:ext uri="{FF2B5EF4-FFF2-40B4-BE49-F238E27FC236}">
                <a16:creationId xmlns:a16="http://schemas.microsoft.com/office/drawing/2014/main" id="{350A1D11-D175-43B0-B739-AB1827617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86926" y="4839109"/>
            <a:ext cx="537436" cy="53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94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badi" panose="020B0604020104020204" pitchFamily="34" charset="0"/>
              </a:rPr>
              <a:t>Predicting Crime Category   </a:t>
            </a:r>
            <a:r>
              <a:rPr lang="en-US" sz="3100" dirty="0">
                <a:latin typeface="Abadi" panose="020B0604020104020204" pitchFamily="34" charset="0"/>
              </a:rPr>
              <a:t>Machine Learning Models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519877" y="1481484"/>
            <a:ext cx="4549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GridSearchCV</a:t>
            </a:r>
            <a:endParaRPr lang="fr-F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0C8DA-2D0C-4B9A-B276-70FEA2C1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97" y="2121110"/>
            <a:ext cx="33813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5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badi" panose="020B0604020104020204" pitchFamily="34" charset="0"/>
              </a:rPr>
              <a:t>Predicting Crime Category   </a:t>
            </a:r>
            <a:r>
              <a:rPr lang="en-US" sz="3100" dirty="0">
                <a:latin typeface="Abadi" panose="020B0604020104020204" pitchFamily="34" charset="0"/>
              </a:rPr>
              <a:t>Machine Learning Models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519877" y="1481484"/>
            <a:ext cx="4549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GridSearchCV</a:t>
            </a:r>
            <a:endParaRPr lang="fr-F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CF89D-C770-4B61-B857-6B1FF9485FA9}"/>
              </a:ext>
            </a:extLst>
          </p:cNvPr>
          <p:cNvSpPr txBox="1"/>
          <p:nvPr/>
        </p:nvSpPr>
        <p:spPr>
          <a:xfrm>
            <a:off x="519877" y="2193112"/>
            <a:ext cx="3706683" cy="1477328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/>
              <a:t>Multiple </a:t>
            </a:r>
            <a:r>
              <a:rPr lang="en-US" dirty="0">
                <a:solidFill>
                  <a:srgbClr val="FF0000"/>
                </a:solidFill>
              </a:rPr>
              <a:t>CRITICAL ERRORS</a:t>
            </a:r>
            <a:r>
              <a:rPr lang="en-US" dirty="0"/>
              <a:t> prevented model building when using the full data set</a:t>
            </a:r>
          </a:p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3F84BA-8DA2-4F5F-BBB4-714C8E45854D}"/>
              </a:ext>
            </a:extLst>
          </p:cNvPr>
          <p:cNvSpPr/>
          <p:nvPr/>
        </p:nvSpPr>
        <p:spPr>
          <a:xfrm>
            <a:off x="7520662" y="1519501"/>
            <a:ext cx="30355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Environment Failures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7AC289-A319-478A-B0F2-73DD19031B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6686" y="1976904"/>
            <a:ext cx="5901760" cy="1076325"/>
          </a:xfrm>
          <a:prstGeom prst="rect">
            <a:avLst/>
          </a:prstGeom>
          <a:ln w="12700" cmpd="dbl">
            <a:solidFill>
              <a:srgbClr val="FF0000"/>
            </a:solidFill>
          </a:ln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A3839A-209F-4DC0-9FF8-39C375929990}"/>
              </a:ext>
            </a:extLst>
          </p:cNvPr>
          <p:cNvSpPr/>
          <p:nvPr/>
        </p:nvSpPr>
        <p:spPr>
          <a:xfrm>
            <a:off x="5656686" y="3178882"/>
            <a:ext cx="5901761" cy="646331"/>
          </a:xfrm>
          <a:prstGeom prst="rect">
            <a:avLst/>
          </a:prstGeom>
          <a:ln w="12700" cmpd="dbl">
            <a:solidFill>
              <a:srgbClr val="FF0000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B22B31"/>
                </a:solidFill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BrokenProcessPool</a:t>
            </a:r>
            <a:r>
              <a:rPr lang="en-US" dirty="0"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: A task has failed to un-serialize. Please ensure that the arguments of the function are all </a:t>
            </a:r>
            <a:r>
              <a:rPr lang="en-US" dirty="0" err="1"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picklable</a:t>
            </a:r>
            <a:r>
              <a:rPr lang="en-US" dirty="0">
                <a:latin typeface="var(--jp-code-font-family)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243D8A-7D7F-4CE3-895D-0A40262C451A}"/>
              </a:ext>
            </a:extLst>
          </p:cNvPr>
          <p:cNvSpPr/>
          <p:nvPr/>
        </p:nvSpPr>
        <p:spPr>
          <a:xfrm>
            <a:off x="7547500" y="3989762"/>
            <a:ext cx="21201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Windows 10 Failures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77D515-CD85-4D3E-82F5-D734860F70CA}"/>
              </a:ext>
            </a:extLst>
          </p:cNvPr>
          <p:cNvSpPr/>
          <p:nvPr/>
        </p:nvSpPr>
        <p:spPr>
          <a:xfrm>
            <a:off x="5656686" y="4504211"/>
            <a:ext cx="5958285" cy="375552"/>
          </a:xfrm>
          <a:prstGeom prst="rect">
            <a:avLst/>
          </a:prstGeom>
          <a:ln cmpd="thickThin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WinError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-529697949] Windows Error 0xe06d7363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6D8E5A-CBC9-4D41-8DFA-A27125F36E6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1477" y="5187457"/>
            <a:ext cx="11095094" cy="5374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BB227C-D1CA-4915-B577-FBC5042F4064}"/>
              </a:ext>
            </a:extLst>
          </p:cNvPr>
          <p:cNvSpPr/>
          <p:nvPr/>
        </p:nvSpPr>
        <p:spPr>
          <a:xfrm>
            <a:off x="5435600" y="1519501"/>
            <a:ext cx="6280971" cy="24369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F095B8-5D39-45CA-9ACB-715A2B2ED45B}"/>
              </a:ext>
            </a:extLst>
          </p:cNvPr>
          <p:cNvSpPr/>
          <p:nvPr/>
        </p:nvSpPr>
        <p:spPr>
          <a:xfrm>
            <a:off x="621477" y="4023745"/>
            <a:ext cx="11095093" cy="177761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30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badi" panose="020B0604020104020204" pitchFamily="34" charset="0"/>
              </a:rPr>
              <a:t>Predicting Crime Category   </a:t>
            </a:r>
            <a:r>
              <a:rPr lang="en-US" sz="3100" dirty="0">
                <a:latin typeface="Abadi" panose="020B0604020104020204" pitchFamily="34" charset="0"/>
              </a:rPr>
              <a:t>Machine Learning Models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519877" y="1481484"/>
            <a:ext cx="4549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GridSearchCV</a:t>
            </a:r>
            <a:endParaRPr lang="fr-F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CF89D-C770-4B61-B857-6B1FF9485FA9}"/>
              </a:ext>
            </a:extLst>
          </p:cNvPr>
          <p:cNvSpPr txBox="1"/>
          <p:nvPr/>
        </p:nvSpPr>
        <p:spPr>
          <a:xfrm>
            <a:off x="519877" y="2589352"/>
            <a:ext cx="120203" cy="369332"/>
          </a:xfrm>
          <a:prstGeom prst="rect">
            <a:avLst/>
          </a:prstGeom>
          <a:noFill/>
          <a:ln w="22225">
            <a:solidFill>
              <a:srgbClr val="FF0000">
                <a:alpha val="0"/>
              </a:srgbClr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A2B46-E237-4908-B67D-5C8697E18C73}"/>
              </a:ext>
            </a:extLst>
          </p:cNvPr>
          <p:cNvSpPr txBox="1"/>
          <p:nvPr/>
        </p:nvSpPr>
        <p:spPr>
          <a:xfrm>
            <a:off x="985520" y="2509520"/>
            <a:ext cx="4785360" cy="1200329"/>
          </a:xfrm>
          <a:prstGeom prst="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Neighborhood / Census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Sampled data looking for largest number of rows that would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568DE-3696-4667-8FC8-C06A1AB1843A}"/>
              </a:ext>
            </a:extLst>
          </p:cNvPr>
          <p:cNvSpPr txBox="1"/>
          <p:nvPr/>
        </p:nvSpPr>
        <p:spPr>
          <a:xfrm>
            <a:off x="6685280" y="2509520"/>
            <a:ext cx="4409440" cy="923330"/>
          </a:xfrm>
          <a:prstGeom prst="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additional parameters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Early Stopping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GPU 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7C3809-988F-4E32-9C2B-0F2DF974C5D3}"/>
              </a:ext>
            </a:extLst>
          </p:cNvPr>
          <p:cNvSpPr/>
          <p:nvPr/>
        </p:nvSpPr>
        <p:spPr>
          <a:xfrm>
            <a:off x="4091060" y="4456833"/>
            <a:ext cx="3721340" cy="369332"/>
          </a:xfrm>
          <a:prstGeom prst="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Successfully processed </a:t>
            </a:r>
            <a:r>
              <a:rPr lang="en-US" dirty="0">
                <a:solidFill>
                  <a:srgbClr val="FF0000"/>
                </a:solidFill>
              </a:rPr>
              <a:t>1%</a:t>
            </a:r>
            <a:r>
              <a:rPr lang="en-US" dirty="0"/>
              <a:t> of the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58ABF3-BB96-487E-950E-E85153798907}"/>
              </a:ext>
            </a:extLst>
          </p:cNvPr>
          <p:cNvCxnSpPr/>
          <p:nvPr/>
        </p:nvCxnSpPr>
        <p:spPr>
          <a:xfrm>
            <a:off x="6096000" y="2507722"/>
            <a:ext cx="0" cy="1709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1B333F-6B14-496C-BB8E-3EE8AC98EF11}"/>
              </a:ext>
            </a:extLst>
          </p:cNvPr>
          <p:cNvCxnSpPr>
            <a:cxnSpLocks/>
          </p:cNvCxnSpPr>
          <p:nvPr/>
        </p:nvCxnSpPr>
        <p:spPr>
          <a:xfrm flipH="1">
            <a:off x="1330960" y="4217631"/>
            <a:ext cx="9276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B5DACA-DA52-423C-988A-00E064A67CA9}"/>
              </a:ext>
            </a:extLst>
          </p:cNvPr>
          <p:cNvSpPr txBox="1"/>
          <p:nvPr/>
        </p:nvSpPr>
        <p:spPr>
          <a:xfrm>
            <a:off x="985520" y="2032059"/>
            <a:ext cx="10109199" cy="369332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413317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badi" panose="020B0604020104020204" pitchFamily="34" charset="0"/>
              </a:rPr>
              <a:t>Predicting Crime Category   </a:t>
            </a:r>
            <a:r>
              <a:rPr lang="en-US" sz="3100" dirty="0">
                <a:latin typeface="Abadi" panose="020B0604020104020204" pitchFamily="34" charset="0"/>
              </a:rPr>
              <a:t>Machine Learning Models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519877" y="1481484"/>
            <a:ext cx="4549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GridSearchCV</a:t>
            </a:r>
            <a:endParaRPr lang="fr-F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E2197-EB9B-4EE8-AB5A-A001197DE81E}"/>
              </a:ext>
            </a:extLst>
          </p:cNvPr>
          <p:cNvSpPr txBox="1"/>
          <p:nvPr/>
        </p:nvSpPr>
        <p:spPr>
          <a:xfrm>
            <a:off x="7556500" y="2800845"/>
            <a:ext cx="305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0C8DA-2D0C-4B9A-B276-70FEA2C1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37" y="2050915"/>
            <a:ext cx="3381375" cy="2886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0A94D-EEEC-4C82-BCCB-156CA5F1F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97" y="4964658"/>
            <a:ext cx="3197543" cy="1181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F0F49-FFB6-402F-B5AE-BE93E3A5D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100" y="2036159"/>
            <a:ext cx="2819400" cy="3219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A0E849-ADE9-45E9-8BB6-5596E8DCC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788" y="3077468"/>
            <a:ext cx="2400300" cy="1009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A5DB0-3DF9-45E2-8200-7A35EB7A3B18}"/>
              </a:ext>
            </a:extLst>
          </p:cNvPr>
          <p:cNvSpPr txBox="1"/>
          <p:nvPr/>
        </p:nvSpPr>
        <p:spPr>
          <a:xfrm>
            <a:off x="4566920" y="1681583"/>
            <a:ext cx="305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Estimator</a:t>
            </a:r>
          </a:p>
        </p:txBody>
      </p:sp>
      <p:pic>
        <p:nvPicPr>
          <p:cNvPr id="24" name="Graphic 23" descr="Sad face with no fill">
            <a:extLst>
              <a:ext uri="{FF2B5EF4-FFF2-40B4-BE49-F238E27FC236}">
                <a16:creationId xmlns:a16="http://schemas.microsoft.com/office/drawing/2014/main" id="{4691F78A-5246-4438-8C1F-CA4972A67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8380" y="42901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46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CA5FF-5479-4650-B749-38C6E458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7" y="1962276"/>
            <a:ext cx="8324850" cy="1476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badi" panose="020B0604020104020204" pitchFamily="34" charset="0"/>
              </a:rPr>
              <a:t>Predicting Crime Category   </a:t>
            </a:r>
            <a:r>
              <a:rPr lang="en-US" sz="3100" dirty="0">
                <a:latin typeface="Abadi" panose="020B0604020104020204" pitchFamily="34" charset="0"/>
              </a:rPr>
              <a:t>Machine Learning Models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519877" y="1481484"/>
            <a:ext cx="4549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GridSearchCV</a:t>
            </a:r>
            <a:endParaRPr lang="fr-F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0C8DA-2D0C-4B9A-B276-70FEA2C1C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36438" y="4936990"/>
            <a:ext cx="72260" cy="616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0A94D-EEEC-4C82-BCCB-156CA5F1F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97" y="6084082"/>
            <a:ext cx="166973" cy="616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1B57E1-E6D2-429E-9603-247B464B0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852" y="3383508"/>
            <a:ext cx="5619750" cy="2762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B47CF6-BE4E-4CC6-B7C1-781B3EE01332}"/>
              </a:ext>
            </a:extLst>
          </p:cNvPr>
          <p:cNvSpPr txBox="1"/>
          <p:nvPr/>
        </p:nvSpPr>
        <p:spPr>
          <a:xfrm>
            <a:off x="8297830" y="4371776"/>
            <a:ext cx="2908621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Feature Importance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4D27A-A490-4EF8-858A-234A408E9B74}"/>
              </a:ext>
            </a:extLst>
          </p:cNvPr>
          <p:cNvSpPr txBox="1"/>
          <p:nvPr/>
        </p:nvSpPr>
        <p:spPr>
          <a:xfrm rot="21371642">
            <a:off x="2946900" y="4913989"/>
            <a:ext cx="3180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Latitude and Longitude 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MOST IMPORTANT!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B5EF4F-B5DA-4DBF-BDBB-0382055C646A}"/>
              </a:ext>
            </a:extLst>
          </p:cNvPr>
          <p:cNvSpPr/>
          <p:nvPr/>
        </p:nvSpPr>
        <p:spPr>
          <a:xfrm rot="1149054">
            <a:off x="5716997" y="5343486"/>
            <a:ext cx="1532072" cy="267931"/>
          </a:xfrm>
          <a:custGeom>
            <a:avLst/>
            <a:gdLst>
              <a:gd name="connsiteX0" fmla="*/ 0 w 1137920"/>
              <a:gd name="connsiteY0" fmla="*/ 355600 h 487039"/>
              <a:gd name="connsiteX1" fmla="*/ 833120 w 1137920"/>
              <a:gd name="connsiteY1" fmla="*/ 467360 h 487039"/>
              <a:gd name="connsiteX2" fmla="*/ 1137920 w 1137920"/>
              <a:gd name="connsiteY2" fmla="*/ 0 h 48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7920" h="487039">
                <a:moveTo>
                  <a:pt x="0" y="355600"/>
                </a:moveTo>
                <a:cubicBezTo>
                  <a:pt x="321733" y="441113"/>
                  <a:pt x="643467" y="526627"/>
                  <a:pt x="833120" y="467360"/>
                </a:cubicBezTo>
                <a:cubicBezTo>
                  <a:pt x="1022773" y="408093"/>
                  <a:pt x="1061720" y="181187"/>
                  <a:pt x="1137920" y="0"/>
                </a:cubicBezTo>
              </a:path>
            </a:pathLst>
          </a:custGeom>
          <a:noFill/>
          <a:ln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37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0F32C4-BFF7-4533-87E6-036AD0D73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25" y="1758404"/>
            <a:ext cx="5985975" cy="4207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badi" panose="020B0604020104020204" pitchFamily="34" charset="0"/>
              </a:rPr>
              <a:t>Predicting Crime Category   </a:t>
            </a:r>
            <a:r>
              <a:rPr lang="en-US" sz="3100" dirty="0">
                <a:latin typeface="Abadi" panose="020B0604020104020204" pitchFamily="34" charset="0"/>
              </a:rPr>
              <a:t>Machine Learning Models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519877" y="1481484"/>
            <a:ext cx="4549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/>
              <a:t>GridSearchCV</a:t>
            </a:r>
            <a:endParaRPr lang="fr-F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0C8DA-2D0C-4B9A-B276-70FEA2C1C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36438" y="4936990"/>
            <a:ext cx="72260" cy="616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0A94D-EEEC-4C82-BCCB-156CA5F1F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97" y="6084082"/>
            <a:ext cx="166973" cy="616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E0CCB-4A5A-4579-B7B3-0F50EE27D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77" y="2164708"/>
            <a:ext cx="29527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27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>
            <a:normAutofit/>
          </a:bodyPr>
          <a:lstStyle/>
          <a:p>
            <a:r>
              <a:rPr lang="en-US" sz="3100" dirty="0" err="1">
                <a:latin typeface="Abadi" panose="020B0604020104020204" pitchFamily="34" charset="0"/>
              </a:rPr>
              <a:t>Github</a:t>
            </a:r>
            <a:endParaRPr lang="en-US" sz="3100" dirty="0">
              <a:latin typeface="Abadi" panose="020B06040201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599440" y="1457805"/>
            <a:ext cx="11175999" cy="464101"/>
          </a:xfrm>
          <a:prstGeom prst="rect">
            <a:avLst/>
          </a:prstGeom>
          <a:solidFill>
            <a:schemeClr val="accent6">
              <a:lumMod val="20000"/>
              <a:lumOff val="80000"/>
              <a:alpha val="22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Abadi" panose="020B0604020104020204" pitchFamily="34" charset="0"/>
              </a:rPr>
              <a:t>Link to Project Repository</a:t>
            </a:r>
            <a:r>
              <a:rPr lang="fr-FR" sz="1600" dirty="0">
                <a:latin typeface="Abadi" panose="020B0604020104020204" pitchFamily="34" charset="0"/>
              </a:rPr>
              <a:t>:  </a:t>
            </a:r>
            <a:r>
              <a:rPr lang="en-US" sz="1600" dirty="0">
                <a:hlinkClick r:id="rId3"/>
              </a:rPr>
              <a:t>https://github.com/crichards1179/Predicting-Crime-Category-from-Denver-Crime-Reports</a:t>
            </a:r>
            <a:endParaRPr lang="fr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03874-AB26-473C-9B06-4CFD0518F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265" y="2174365"/>
            <a:ext cx="6289449" cy="4148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46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>
            <a:normAutofit/>
          </a:bodyPr>
          <a:lstStyle/>
          <a:p>
            <a:r>
              <a:rPr lang="en-US" sz="3100" dirty="0">
                <a:latin typeface="Abadi" panose="020B0604020104020204" pitchFamily="34" charset="0"/>
              </a:rPr>
              <a:t>Conclusion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238304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9E962-985B-4EB9-A6BC-75750786E97E}"/>
              </a:ext>
            </a:extLst>
          </p:cNvPr>
          <p:cNvSpPr/>
          <p:nvPr/>
        </p:nvSpPr>
        <p:spPr>
          <a:xfrm>
            <a:off x="1008697" y="1841702"/>
            <a:ext cx="10619659" cy="4108817"/>
          </a:xfrm>
          <a:prstGeom prst="rect">
            <a:avLst/>
          </a:prstGeom>
          <a:solidFill>
            <a:schemeClr val="accent6">
              <a:lumMod val="20000"/>
              <a:lumOff val="80000"/>
              <a:alpha val="22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badi" panose="020B0604020104020204" pitchFamily="34" charset="0"/>
              </a:rPr>
              <a:t>Gained </a:t>
            </a:r>
            <a:r>
              <a:rPr lang="fr-FR" dirty="0" err="1">
                <a:latin typeface="Abadi" panose="020B0604020104020204" pitchFamily="34" charset="0"/>
              </a:rPr>
              <a:t>experience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with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geodata</a:t>
            </a:r>
            <a:r>
              <a:rPr lang="fr-FR" dirty="0">
                <a:latin typeface="Abadi" panose="020B0604020104020204" pitchFamily="34" charset="0"/>
              </a:rPr>
              <a:t> and time-</a:t>
            </a:r>
            <a:r>
              <a:rPr lang="fr-FR" dirty="0" err="1">
                <a:latin typeface="Abadi" panose="020B0604020104020204" pitchFamily="34" charset="0"/>
              </a:rPr>
              <a:t>series</a:t>
            </a:r>
            <a:r>
              <a:rPr lang="fr-FR" dirty="0">
                <a:latin typeface="Abadi" panose="020B0604020104020204" pitchFamily="34" charset="0"/>
              </a:rPr>
              <a:t>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Abadi" panose="020B0604020104020204" pitchFamily="34" charset="0"/>
              </a:rPr>
              <a:t>Cleaned</a:t>
            </a:r>
            <a:r>
              <a:rPr lang="fr-FR" dirty="0">
                <a:latin typeface="Abadi" panose="020B0604020104020204" pitchFamily="34" charset="0"/>
              </a:rPr>
              <a:t> and </a:t>
            </a:r>
            <a:r>
              <a:rPr lang="fr-FR" dirty="0" err="1">
                <a:latin typeface="Abadi" panose="020B0604020104020204" pitchFamily="34" charset="0"/>
              </a:rPr>
              <a:t>explored</a:t>
            </a:r>
            <a:r>
              <a:rPr lang="fr-FR" dirty="0">
                <a:latin typeface="Abadi" panose="020B0604020104020204" pitchFamily="34" charset="0"/>
              </a:rPr>
              <a:t> large data 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Abadi" panose="020B0604020104020204" pitchFamily="34" charset="0"/>
              </a:rPr>
              <a:t>Aggregated</a:t>
            </a:r>
            <a:r>
              <a:rPr lang="fr-FR" dirty="0">
                <a:latin typeface="Abadi" panose="020B0604020104020204" pitchFamily="34" charset="0"/>
              </a:rPr>
              <a:t> data </a:t>
            </a:r>
            <a:r>
              <a:rPr lang="fr-FR" dirty="0" err="1">
                <a:latin typeface="Abadi" panose="020B0604020104020204" pitchFamily="34" charset="0"/>
              </a:rPr>
              <a:t>from</a:t>
            </a:r>
            <a:r>
              <a:rPr lang="fr-FR" dirty="0">
                <a:latin typeface="Abadi" panose="020B0604020104020204" pitchFamily="34" charset="0"/>
              </a:rPr>
              <a:t> multiple 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badi" panose="020B0604020104020204" pitchFamily="34" charset="0"/>
              </a:rPr>
              <a:t>Hands-on </a:t>
            </a:r>
            <a:r>
              <a:rPr lang="fr-FR" dirty="0" err="1">
                <a:latin typeface="Abadi" panose="020B0604020104020204" pitchFamily="34" charset="0"/>
              </a:rPr>
              <a:t>work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with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different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classifiers</a:t>
            </a:r>
            <a:r>
              <a:rPr lang="fr-FR" dirty="0">
                <a:latin typeface="Abadi" panose="020B0604020104020204" pitchFamily="34" charset="0"/>
              </a:rPr>
              <a:t>, </a:t>
            </a:r>
            <a:r>
              <a:rPr lang="fr-FR" dirty="0" err="1">
                <a:latin typeface="Abadi" panose="020B0604020104020204" pitchFamily="34" charset="0"/>
              </a:rPr>
              <a:t>including</a:t>
            </a:r>
            <a:r>
              <a:rPr lang="fr-FR" dirty="0">
                <a:latin typeface="Abadi" panose="020B0604020104020204" pitchFamily="34" charset="0"/>
              </a:rPr>
              <a:t> ensemble </a:t>
            </a:r>
            <a:r>
              <a:rPr lang="fr-FR" dirty="0" err="1">
                <a:latin typeface="Abadi" panose="020B0604020104020204" pitchFamily="34" charset="0"/>
              </a:rPr>
              <a:t>learning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algorithm</a:t>
            </a:r>
            <a:endParaRPr lang="fr-FR" dirty="0">
              <a:latin typeface="Abadi" panose="020B06040201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Abadi" panose="020B0604020104020204" pitchFamily="34" charset="0"/>
              </a:rPr>
              <a:t>Used</a:t>
            </a:r>
            <a:r>
              <a:rPr lang="fr-FR" dirty="0">
                <a:latin typeface="Abadi" panose="020B0604020104020204" pitchFamily="34" charset="0"/>
              </a:rPr>
              <a:t> GridsearchCV for </a:t>
            </a:r>
            <a:r>
              <a:rPr lang="fr-FR" dirty="0" err="1">
                <a:latin typeface="Abadi" panose="020B0604020104020204" pitchFamily="34" charset="0"/>
              </a:rPr>
              <a:t>hyperparameter</a:t>
            </a:r>
            <a:r>
              <a:rPr lang="fr-FR" dirty="0">
                <a:latin typeface="Abadi" panose="020B0604020104020204" pitchFamily="34" charset="0"/>
              </a:rPr>
              <a:t> tuning and cross-validation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Abadi" panose="020B0604020104020204" pitchFamily="34" charset="0"/>
              </a:rPr>
              <a:t>Future </a:t>
            </a:r>
            <a:r>
              <a:rPr lang="fr-FR" dirty="0" err="1">
                <a:latin typeface="Abadi" panose="020B0604020104020204" pitchFamily="34" charset="0"/>
              </a:rPr>
              <a:t>project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work</a:t>
            </a:r>
            <a:r>
              <a:rPr lang="fr-FR" dirty="0">
                <a:latin typeface="Abadi" panose="020B0604020104020204" pitchFamily="34" charset="0"/>
              </a:rPr>
              <a:t> to </a:t>
            </a:r>
            <a:r>
              <a:rPr lang="fr-FR" dirty="0" err="1">
                <a:latin typeface="Abadi" panose="020B0604020104020204" pitchFamily="34" charset="0"/>
              </a:rPr>
              <a:t>improve</a:t>
            </a:r>
            <a:r>
              <a:rPr lang="fr-FR" dirty="0">
                <a:latin typeface="Abadi" panose="020B0604020104020204" pitchFamily="34" charset="0"/>
              </a:rPr>
              <a:t> model performance 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latin typeface="Abadi" panose="020B0604020104020204" pitchFamily="34" charset="0"/>
              </a:rPr>
              <a:t>» </a:t>
            </a:r>
            <a:r>
              <a:rPr lang="fr-FR" dirty="0" err="1">
                <a:latin typeface="Abadi" panose="020B0604020104020204" pitchFamily="34" charset="0"/>
              </a:rPr>
              <a:t>reintroduce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census</a:t>
            </a:r>
            <a:r>
              <a:rPr lang="fr-FR" dirty="0">
                <a:latin typeface="Abadi" panose="020B0604020104020204" pitchFamily="34" charset="0"/>
              </a:rPr>
              <a:t> data, </a:t>
            </a:r>
            <a:r>
              <a:rPr lang="fr-FR" dirty="0" err="1">
                <a:latin typeface="Abadi" panose="020B0604020104020204" pitchFamily="34" charset="0"/>
              </a:rPr>
              <a:t>reassess</a:t>
            </a:r>
            <a:r>
              <a:rPr lang="fr-FR" dirty="0">
                <a:latin typeface="Abadi" panose="020B0604020104020204" pitchFamily="34" charset="0"/>
              </a:rPr>
              <a:t> GridsearchCV </a:t>
            </a:r>
            <a:r>
              <a:rPr lang="fr-FR" dirty="0" err="1">
                <a:latin typeface="Abadi" panose="020B0604020104020204" pitchFamily="34" charset="0"/>
              </a:rPr>
              <a:t>parameters</a:t>
            </a:r>
            <a:r>
              <a:rPr lang="fr-FR" dirty="0">
                <a:latin typeface="Abadi" panose="020B0604020104020204" pitchFamily="34" charset="0"/>
              </a:rPr>
              <a:t>, </a:t>
            </a:r>
            <a:r>
              <a:rPr lang="fr-FR" dirty="0" err="1">
                <a:latin typeface="Abadi" panose="020B0604020104020204" pitchFamily="34" charset="0"/>
              </a:rPr>
              <a:t>implement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additional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feature</a:t>
            </a:r>
            <a:r>
              <a:rPr lang="fr-FR" dirty="0">
                <a:latin typeface="Abadi" panose="020B0604020104020204" pitchFamily="34" charset="0"/>
              </a:rPr>
              <a:t> importance </a:t>
            </a:r>
            <a:r>
              <a:rPr lang="fr-FR" dirty="0" err="1">
                <a:latin typeface="Abadi" panose="020B0604020104020204" pitchFamily="34" charset="0"/>
              </a:rPr>
              <a:t>steps</a:t>
            </a:r>
            <a:r>
              <a:rPr lang="fr-FR" dirty="0">
                <a:latin typeface="Abadi" panose="020B0604020104020204" pitchFamily="34" charset="0"/>
              </a:rPr>
              <a:t>, </a:t>
            </a:r>
            <a:r>
              <a:rPr lang="fr-FR" dirty="0" err="1">
                <a:latin typeface="Abadi" panose="020B0604020104020204" pitchFamily="34" charset="0"/>
              </a:rPr>
              <a:t>implement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additional</a:t>
            </a:r>
            <a:r>
              <a:rPr lang="fr-FR" dirty="0">
                <a:latin typeface="Abadi" panose="020B0604020104020204" pitchFamily="34" charset="0"/>
              </a:rPr>
              <a:t> classification </a:t>
            </a:r>
            <a:r>
              <a:rPr lang="fr-FR" dirty="0" err="1">
                <a:latin typeface="Abadi" panose="020B0604020104020204" pitchFamily="34" charset="0"/>
              </a:rPr>
              <a:t>algorithms</a:t>
            </a:r>
            <a:endParaRPr lang="fr-FR" dirty="0"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</a:pPr>
            <a:endParaRPr lang="fr-FR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0C8DA-2D0C-4B9A-B276-70FEA2C1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0626" y="5649252"/>
            <a:ext cx="53566" cy="4571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0A94D-EEEC-4C82-BCCB-156CA5F1F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97" y="6084082"/>
            <a:ext cx="166973" cy="616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2673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37461"/>
            <a:ext cx="12192000" cy="873178"/>
          </a:xfrm>
        </p:spPr>
        <p:txBody>
          <a:bodyPr>
            <a:normAutofit/>
          </a:bodyPr>
          <a:lstStyle/>
          <a:p>
            <a:pPr algn="ctr"/>
            <a:r>
              <a:rPr lang="en-US" sz="3100" dirty="0">
                <a:solidFill>
                  <a:schemeClr val="accent6">
                    <a:lumMod val="50000"/>
                    <a:alpha val="0"/>
                  </a:schemeClr>
                </a:solidFill>
                <a:latin typeface="Abadi" panose="020B0604020104020204" pitchFamily="34" charset="0"/>
              </a:rPr>
              <a:t>Conclusion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4744720" y="6084082"/>
            <a:ext cx="3398520" cy="0"/>
          </a:xfrm>
          <a:prstGeom prst="line">
            <a:avLst/>
          </a:prstGeom>
          <a:ln w="44450">
            <a:solidFill>
              <a:schemeClr val="accent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6812280"/>
            <a:ext cx="12192000" cy="4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0C8DA-2D0C-4B9A-B276-70FEA2C1C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0626" y="5649252"/>
            <a:ext cx="53566" cy="4571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0A94D-EEEC-4C82-BCCB-156CA5F1F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97" y="6084082"/>
            <a:ext cx="166973" cy="616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A9D580-48D7-4470-AAFF-CAA66629EAEC}"/>
              </a:ext>
            </a:extLst>
          </p:cNvPr>
          <p:cNvSpPr txBox="1">
            <a:spLocks/>
          </p:cNvSpPr>
          <p:nvPr/>
        </p:nvSpPr>
        <p:spPr>
          <a:xfrm>
            <a:off x="0" y="1971049"/>
            <a:ext cx="12192000" cy="823521"/>
          </a:xfrm>
          <a:prstGeom prst="rect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  <a:scene3d>
            <a:camera prst="orthographicFront"/>
            <a:lightRig rig="threePt" dir="t"/>
          </a:scene3d>
          <a:sp3d prstMaterial="metal">
            <a:bevelT w="114300" prst="hardEdge"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3642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Project Introduction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192341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F35B714-E687-4EAE-A490-6A16D08E512D}"/>
              </a:ext>
            </a:extLst>
          </p:cNvPr>
          <p:cNvSpPr txBox="1">
            <a:spLocks/>
          </p:cNvSpPr>
          <p:nvPr/>
        </p:nvSpPr>
        <p:spPr>
          <a:xfrm>
            <a:off x="996365" y="2261410"/>
            <a:ext cx="3444861" cy="14575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Anaconda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Python 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Jupyter</a:t>
            </a:r>
            <a:r>
              <a:rPr lang="en-US" sz="2400" dirty="0"/>
              <a:t> Notebooks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AF41EED-D980-4BDB-A761-322164ADB5EF}"/>
              </a:ext>
            </a:extLst>
          </p:cNvPr>
          <p:cNvSpPr txBox="1">
            <a:spLocks/>
          </p:cNvSpPr>
          <p:nvPr/>
        </p:nvSpPr>
        <p:spPr>
          <a:xfrm>
            <a:off x="5348732" y="2255945"/>
            <a:ext cx="2367042" cy="1403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Pandas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/>
              <a:t>Geopandas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Folium</a:t>
            </a:r>
          </a:p>
          <a:p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F8CF293-160E-4AF7-8CCC-103A4EAE5AC4}"/>
              </a:ext>
            </a:extLst>
          </p:cNvPr>
          <p:cNvSpPr txBox="1">
            <a:spLocks/>
          </p:cNvSpPr>
          <p:nvPr/>
        </p:nvSpPr>
        <p:spPr>
          <a:xfrm>
            <a:off x="7930495" y="2254778"/>
            <a:ext cx="2605585" cy="14399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br>
              <a:rPr lang="en-US" sz="2400" dirty="0"/>
            </a:br>
            <a:r>
              <a:rPr lang="en-US" sz="2400" dirty="0"/>
              <a:t>SweetVIZ </a:t>
            </a:r>
          </a:p>
          <a:p>
            <a:pPr marL="0" indent="0" algn="ctr">
              <a:buNone/>
            </a:pPr>
            <a:r>
              <a:rPr lang="en-US" sz="2400" dirty="0"/>
              <a:t>Graphviz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98759C-A530-4FAB-A2AA-9B49A3982F99}"/>
              </a:ext>
            </a:extLst>
          </p:cNvPr>
          <p:cNvSpPr/>
          <p:nvPr/>
        </p:nvSpPr>
        <p:spPr>
          <a:xfrm>
            <a:off x="5348732" y="1732725"/>
            <a:ext cx="518734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Libraries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E115E30-A07B-4F37-9D3F-54B54BCD6925}"/>
              </a:ext>
            </a:extLst>
          </p:cNvPr>
          <p:cNvSpPr txBox="1">
            <a:spLocks/>
          </p:cNvSpPr>
          <p:nvPr/>
        </p:nvSpPr>
        <p:spPr>
          <a:xfrm>
            <a:off x="5348733" y="3750255"/>
            <a:ext cx="2390430" cy="10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Sci-kit Learn</a:t>
            </a:r>
            <a:endParaRPr lang="en-US" dirty="0"/>
          </a:p>
          <a:p>
            <a:pPr marL="0" indent="0" algn="ctr">
              <a:buNone/>
            </a:pPr>
            <a:r>
              <a:rPr lang="en-US" sz="2400" dirty="0"/>
              <a:t>XGBoost</a:t>
            </a:r>
          </a:p>
          <a:p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9EBBFB1-452C-4910-8AEF-C884B0EE9955}"/>
              </a:ext>
            </a:extLst>
          </p:cNvPr>
          <p:cNvSpPr txBox="1">
            <a:spLocks/>
          </p:cNvSpPr>
          <p:nvPr/>
        </p:nvSpPr>
        <p:spPr>
          <a:xfrm>
            <a:off x="7930495" y="3759033"/>
            <a:ext cx="2605585" cy="1077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Seaborn</a:t>
            </a:r>
          </a:p>
          <a:p>
            <a:pPr marL="0" indent="0" algn="ctr">
              <a:buNone/>
            </a:pPr>
            <a:r>
              <a:rPr lang="en-US" sz="2400" dirty="0"/>
              <a:t>Matplotlib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A633C8-7EB0-49DD-9B01-67153F2D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499">
            <a:off x="866885" y="4261282"/>
            <a:ext cx="1548769" cy="1241685"/>
          </a:xfrm>
          <a:prstGeom prst="rect">
            <a:avLst/>
          </a:prstGeom>
        </p:spPr>
      </p:pic>
      <p:pic>
        <p:nvPicPr>
          <p:cNvPr id="28" name="Picture 2" descr="Other python Icon | Plex Iconset | Cornmanthe3rd">
            <a:extLst>
              <a:ext uri="{FF2B5EF4-FFF2-40B4-BE49-F238E27FC236}">
                <a16:creationId xmlns:a16="http://schemas.microsoft.com/office/drawing/2014/main" id="{3C81BCC3-21BE-48CA-A0B0-CAD4DDE49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2238">
            <a:off x="3031848" y="4073265"/>
            <a:ext cx="1085293" cy="108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weetviz Logo">
            <a:extLst>
              <a:ext uri="{FF2B5EF4-FFF2-40B4-BE49-F238E27FC236}">
                <a16:creationId xmlns:a16="http://schemas.microsoft.com/office/drawing/2014/main" id="{7F5076BA-88C5-4A5C-B0C3-63D6FDEE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3143">
            <a:off x="10736126" y="3115719"/>
            <a:ext cx="1363750" cy="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AEF9475-7C7C-46AD-9835-EFF5D511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099" y="4487086"/>
            <a:ext cx="2678254" cy="158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w features in H2O 3.18 - Open Source Leader in AI and ML">
            <a:extLst>
              <a:ext uri="{FF2B5EF4-FFF2-40B4-BE49-F238E27FC236}">
                <a16:creationId xmlns:a16="http://schemas.microsoft.com/office/drawing/2014/main" id="{C8F62F3A-470A-444F-AB50-5496DF13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2163">
            <a:off x="7206747" y="5420839"/>
            <a:ext cx="1617070" cy="46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lium - Icon Pack - Android Apps on Google Play">
            <a:extLst>
              <a:ext uri="{FF2B5EF4-FFF2-40B4-BE49-F238E27FC236}">
                <a16:creationId xmlns:a16="http://schemas.microsoft.com/office/drawing/2014/main" id="{84B44D24-0C32-4D82-BAED-F629E0511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550" y="1774498"/>
            <a:ext cx="822500" cy="8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atplotlib 2018 Crack Patch + Product Key Free Download">
            <a:extLst>
              <a:ext uri="{FF2B5EF4-FFF2-40B4-BE49-F238E27FC236}">
                <a16:creationId xmlns:a16="http://schemas.microsoft.com/office/drawing/2014/main" id="{7FD73A64-2AF6-474D-A4D2-713F89AA7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270" y="5135548"/>
            <a:ext cx="873178" cy="8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4C2347C-6ACA-47DD-9E4A-9EB6AEF350AE}"/>
              </a:ext>
            </a:extLst>
          </p:cNvPr>
          <p:cNvSpPr/>
          <p:nvPr/>
        </p:nvSpPr>
        <p:spPr>
          <a:xfrm>
            <a:off x="996365" y="1732725"/>
            <a:ext cx="3444861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613991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A92A6B2-9A68-414F-94BA-E874E1CE4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2715932"/>
              </p:ext>
            </p:extLst>
          </p:nvPr>
        </p:nvGraphicFramePr>
        <p:xfrm>
          <a:off x="1714310" y="2019557"/>
          <a:ext cx="8128000" cy="3118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Data 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192341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pic>
        <p:nvPicPr>
          <p:cNvPr id="8" name="Graphic 7" descr="Siren">
            <a:extLst>
              <a:ext uri="{FF2B5EF4-FFF2-40B4-BE49-F238E27FC236}">
                <a16:creationId xmlns:a16="http://schemas.microsoft.com/office/drawing/2014/main" id="{B9EEFDEF-0BEE-4EAC-98A1-B3DD3DED37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3310" y="2284692"/>
            <a:ext cx="914400" cy="914400"/>
          </a:xfrm>
          <a:prstGeom prst="rect">
            <a:avLst/>
          </a:prstGeom>
        </p:spPr>
      </p:pic>
      <p:pic>
        <p:nvPicPr>
          <p:cNvPr id="10" name="Graphic 9" descr="Police">
            <a:extLst>
              <a:ext uri="{FF2B5EF4-FFF2-40B4-BE49-F238E27FC236}">
                <a16:creationId xmlns:a16="http://schemas.microsoft.com/office/drawing/2014/main" id="{880E7F1F-2154-4F58-AA3C-C03945333A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21110" y="2284692"/>
            <a:ext cx="914400" cy="914400"/>
          </a:xfrm>
          <a:prstGeom prst="rect">
            <a:avLst/>
          </a:prstGeom>
        </p:spPr>
      </p:pic>
      <p:pic>
        <p:nvPicPr>
          <p:cNvPr id="16" name="Graphic 15" descr="Suburban scene">
            <a:extLst>
              <a:ext uri="{FF2B5EF4-FFF2-40B4-BE49-F238E27FC236}">
                <a16:creationId xmlns:a16="http://schemas.microsoft.com/office/drawing/2014/main" id="{BBFE07E8-F2A1-40F3-A034-D157BEF754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1894" y="22387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01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A92A6B2-9A68-414F-94BA-E874E1CE4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6970082"/>
              </p:ext>
            </p:extLst>
          </p:nvPr>
        </p:nvGraphicFramePr>
        <p:xfrm>
          <a:off x="1714310" y="2019557"/>
          <a:ext cx="8128000" cy="3118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Data 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192341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pic>
        <p:nvPicPr>
          <p:cNvPr id="8" name="Graphic 7" descr="Siren">
            <a:extLst>
              <a:ext uri="{FF2B5EF4-FFF2-40B4-BE49-F238E27FC236}">
                <a16:creationId xmlns:a16="http://schemas.microsoft.com/office/drawing/2014/main" id="{B9EEFDEF-0BEE-4EAC-98A1-B3DD3DED37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3310" y="22846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91C02A-1929-448E-9C7D-8618E31FA78C}"/>
              </a:ext>
            </a:extLst>
          </p:cNvPr>
          <p:cNvSpPr txBox="1"/>
          <p:nvPr/>
        </p:nvSpPr>
        <p:spPr>
          <a:xfrm>
            <a:off x="4954137" y="2019557"/>
            <a:ext cx="552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 and County of Denver’s official government website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881D2-3849-4DAE-9E36-591BB3CE5088}"/>
              </a:ext>
            </a:extLst>
          </p:cNvPr>
          <p:cNvSpPr/>
          <p:nvPr/>
        </p:nvSpPr>
        <p:spPr>
          <a:xfrm>
            <a:off x="4954137" y="2420732"/>
            <a:ext cx="60960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10"/>
              </a:rPr>
              <a:t>https://www.denvergov.org/opendata/dataset/city-and-county-of-denver-crime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93BAD1-73C7-4F64-AC21-E338FE89EBC1}"/>
              </a:ext>
            </a:extLst>
          </p:cNvPr>
          <p:cNvSpPr/>
          <p:nvPr/>
        </p:nvSpPr>
        <p:spPr>
          <a:xfrm>
            <a:off x="4954137" y="3244688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0" i="0" dirty="0">
                <a:solidFill>
                  <a:srgbClr val="24292E"/>
                </a:solidFill>
                <a:effectLst/>
                <a:latin typeface="Abadi" panose="020B0604020104020204" pitchFamily="34" charset="0"/>
              </a:rPr>
              <a:t>Time Span: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January 2015 - July 2020</a:t>
            </a:r>
            <a:br>
              <a:rPr lang="en-US" dirty="0"/>
            </a:br>
            <a:r>
              <a:rPr lang="en-US" dirty="0">
                <a:solidFill>
                  <a:srgbClr val="24292E"/>
                </a:solidFill>
                <a:latin typeface="Abadi" panose="020B0604020104020204" pitchFamily="34" charset="0"/>
              </a:rPr>
              <a:t>Observations: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497,912</a:t>
            </a:r>
            <a:endParaRPr lang="en-US" dirty="0"/>
          </a:p>
          <a:p>
            <a:r>
              <a:rPr lang="en-US" sz="2000" dirty="0">
                <a:latin typeface="Abadi" panose="020B0604020104020204" pitchFamily="34" charset="0"/>
              </a:rPr>
              <a:t>Features:</a:t>
            </a:r>
            <a:r>
              <a:rPr lang="en-US" dirty="0"/>
              <a:t>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870855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A92A6B2-9A68-414F-94BA-E874E1CE4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3048538"/>
              </p:ext>
            </p:extLst>
          </p:nvPr>
        </p:nvGraphicFramePr>
        <p:xfrm>
          <a:off x="1714310" y="2019557"/>
          <a:ext cx="8128000" cy="3118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Data 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192341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pic>
        <p:nvPicPr>
          <p:cNvPr id="9" name="Graphic 8" descr="Police">
            <a:extLst>
              <a:ext uri="{FF2B5EF4-FFF2-40B4-BE49-F238E27FC236}">
                <a16:creationId xmlns:a16="http://schemas.microsoft.com/office/drawing/2014/main" id="{8C2AA1C9-6ED7-41F6-A83A-081F5065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8854" y="232529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1C059F-29CF-4328-920F-2F9055D4FE95}"/>
              </a:ext>
            </a:extLst>
          </p:cNvPr>
          <p:cNvSpPr txBox="1"/>
          <p:nvPr/>
        </p:nvSpPr>
        <p:spPr>
          <a:xfrm>
            <a:off x="5009485" y="2325292"/>
            <a:ext cx="355448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rgbClr val="24292E"/>
                </a:solidFill>
                <a:latin typeface="Abadi" panose="020B0604020104020204" pitchFamily="34" charset="0"/>
              </a:rPr>
              <a:t>Observations: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23</a:t>
            </a:r>
            <a:endParaRPr lang="en-US" dirty="0"/>
          </a:p>
          <a:p>
            <a:r>
              <a:rPr lang="en-US" sz="2000" dirty="0">
                <a:latin typeface="Abadi" panose="020B0604020104020204" pitchFamily="34" charset="0"/>
              </a:rPr>
              <a:t>Features:</a:t>
            </a:r>
            <a:r>
              <a:rPr lang="en-US" dirty="0"/>
              <a:t>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14</a:t>
            </a: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Precinct location, type, hours of operation,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etc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E76CA-D522-44FE-A47E-7C43DD2DAFD0}"/>
              </a:ext>
            </a:extLst>
          </p:cNvPr>
          <p:cNvSpPr txBox="1"/>
          <p:nvPr/>
        </p:nvSpPr>
        <p:spPr>
          <a:xfrm>
            <a:off x="4954137" y="2019557"/>
            <a:ext cx="552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City and County of Denver’s official government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53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A92A6B2-9A68-414F-94BA-E874E1CE4F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016516"/>
              </p:ext>
            </p:extLst>
          </p:nvPr>
        </p:nvGraphicFramePr>
        <p:xfrm>
          <a:off x="1714310" y="2019557"/>
          <a:ext cx="8128000" cy="3118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Data Overview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192341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pic>
        <p:nvPicPr>
          <p:cNvPr id="16" name="Graphic 15" descr="Suburban scene">
            <a:extLst>
              <a:ext uri="{FF2B5EF4-FFF2-40B4-BE49-F238E27FC236}">
                <a16:creationId xmlns:a16="http://schemas.microsoft.com/office/drawing/2014/main" id="{BBFE07E8-F2A1-40F3-A034-D157BEF75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71894" y="223873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94AD6-6E11-430A-A95A-BFA20A5A3CC7}"/>
              </a:ext>
            </a:extLst>
          </p:cNvPr>
          <p:cNvSpPr txBox="1"/>
          <p:nvPr/>
        </p:nvSpPr>
        <p:spPr>
          <a:xfrm>
            <a:off x="1128973" y="2078384"/>
            <a:ext cx="552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 and County of Denver’s official government website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48D3C-6781-4AB1-B064-4D59D4D40D0B}"/>
              </a:ext>
            </a:extLst>
          </p:cNvPr>
          <p:cNvSpPr txBox="1"/>
          <p:nvPr/>
        </p:nvSpPr>
        <p:spPr>
          <a:xfrm>
            <a:off x="1128973" y="2619636"/>
            <a:ext cx="552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originally from the 2010 U.S. Census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104F9C-331B-4D71-B9AD-FAF19C2141A5}"/>
              </a:ext>
            </a:extLst>
          </p:cNvPr>
          <p:cNvSpPr/>
          <p:nvPr/>
        </p:nvSpPr>
        <p:spPr>
          <a:xfrm>
            <a:off x="1128973" y="3214665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Abadi" panose="020B0604020104020204" pitchFamily="34" charset="0"/>
              </a:rPr>
              <a:t>Observations: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78</a:t>
            </a:r>
            <a:endParaRPr lang="en-US" dirty="0"/>
          </a:p>
          <a:p>
            <a:r>
              <a:rPr lang="en-US" sz="2000" dirty="0">
                <a:latin typeface="Abadi" panose="020B0604020104020204" pitchFamily="34" charset="0"/>
              </a:rPr>
              <a:t>Features:</a:t>
            </a:r>
            <a:r>
              <a:rPr lang="en-US" dirty="0"/>
              <a:t>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116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D4161-12F3-401F-8676-AE610F052752}"/>
              </a:ext>
            </a:extLst>
          </p:cNvPr>
          <p:cNvSpPr txBox="1"/>
          <p:nvPr/>
        </p:nvSpPr>
        <p:spPr>
          <a:xfrm>
            <a:off x="1128973" y="4067033"/>
            <a:ext cx="3920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 correspond to each of Denver’s 78 neighborhoods.</a:t>
            </a:r>
          </a:p>
          <a:p>
            <a:endParaRPr lang="en-US" dirty="0"/>
          </a:p>
          <a:p>
            <a:r>
              <a:rPr lang="en-US" dirty="0"/>
              <a:t>Features consist of household demographic and socioeconomic attributes.</a:t>
            </a:r>
          </a:p>
        </p:txBody>
      </p:sp>
    </p:spTree>
    <p:extLst>
      <p:ext uri="{BB962C8B-B14F-4D97-AF65-F5344CB8AC3E}">
        <p14:creationId xmlns:p14="http://schemas.microsoft.com/office/powerpoint/2010/main" val="2334029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8CE671-5A00-4DFF-896D-502137D98C10}"/>
              </a:ext>
            </a:extLst>
          </p:cNvPr>
          <p:cNvSpPr/>
          <p:nvPr/>
        </p:nvSpPr>
        <p:spPr>
          <a:xfrm>
            <a:off x="4161581" y="2008508"/>
            <a:ext cx="7090619" cy="3688204"/>
          </a:xfrm>
          <a:prstGeom prst="roundRect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Data Cleaning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192341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33A4C-BFCA-4B71-B918-9132D102B8A8}"/>
              </a:ext>
            </a:extLst>
          </p:cNvPr>
          <p:cNvSpPr txBox="1"/>
          <p:nvPr/>
        </p:nvSpPr>
        <p:spPr>
          <a:xfrm>
            <a:off x="4467016" y="2157282"/>
            <a:ext cx="70906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Address and location data redacted for sexual assault crimes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	 Address of nearest Police Precinct was converted to 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lat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lon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 and 	 assigned as location of crime</a:t>
            </a:r>
          </a:p>
          <a:p>
            <a:endParaRPr lang="en-US" sz="1600" dirty="0">
              <a:solidFill>
                <a:schemeClr val="accent5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“First Occurrence Date” of a crime contained default date of January 1</a:t>
            </a:r>
            <a:r>
              <a:rPr lang="en-US" sz="1600" baseline="300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  in many cases</a:t>
            </a:r>
          </a:p>
          <a:p>
            <a:endParaRPr lang="en-US" sz="1600" dirty="0">
              <a:solidFill>
                <a:schemeClr val="accent5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“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geo_x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” and “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geo_y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” removed as 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lat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lon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 features already present </a:t>
            </a:r>
          </a:p>
          <a:p>
            <a:endParaRPr lang="en-US" sz="1600" dirty="0">
              <a:solidFill>
                <a:schemeClr val="accent5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Report and crime identifiers were removed</a:t>
            </a:r>
          </a:p>
          <a:p>
            <a:endParaRPr lang="en-US" sz="1600" dirty="0">
              <a:solidFill>
                <a:schemeClr val="accent5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Flags indicating traffic or crime related offenses removed</a:t>
            </a:r>
          </a:p>
          <a:p>
            <a:endParaRPr lang="en-US" sz="1600" dirty="0">
              <a:solidFill>
                <a:schemeClr val="accent5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badi" panose="020B0604020104020204" pitchFamily="34" charset="0"/>
              </a:rPr>
              <a:t>Neighborhood name re-formatted and standardized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5D673-7DCD-4E55-9991-351AB449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1664478"/>
            <a:ext cx="3446836" cy="388588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CAF0C7-341C-4CAA-A5DB-B43D3ECFFCA6}"/>
              </a:ext>
            </a:extLst>
          </p:cNvPr>
          <p:cNvSpPr/>
          <p:nvPr/>
        </p:nvSpPr>
        <p:spPr>
          <a:xfrm>
            <a:off x="4467017" y="1590298"/>
            <a:ext cx="6485464" cy="372248"/>
          </a:xfrm>
          <a:prstGeom prst="roundRect">
            <a:avLst/>
          </a:prstGeom>
          <a:solidFill>
            <a:schemeClr val="accent2">
              <a:lumMod val="50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badi" panose="020B0604020104020204" pitchFamily="34" charset="0"/>
              </a:rPr>
              <a:t>Extensive missing data </a:t>
            </a:r>
          </a:p>
        </p:txBody>
      </p:sp>
    </p:spTree>
    <p:extLst>
      <p:ext uri="{BB962C8B-B14F-4D97-AF65-F5344CB8AC3E}">
        <p14:creationId xmlns:p14="http://schemas.microsoft.com/office/powerpoint/2010/main" val="250891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  <a:alpha val="56000"/>
              </a:schemeClr>
            </a:gs>
            <a:gs pos="100000">
              <a:srgbClr val="0089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5387-A898-4F13-A8B3-DD17E739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1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Data Cleaning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5337CE-EC7A-4E35-A904-F6ADBCC6F522}"/>
              </a:ext>
            </a:extLst>
          </p:cNvPr>
          <p:cNvCxnSpPr>
            <a:cxnSpLocks/>
          </p:cNvCxnSpPr>
          <p:nvPr/>
        </p:nvCxnSpPr>
        <p:spPr>
          <a:xfrm flipH="1">
            <a:off x="0" y="1192341"/>
            <a:ext cx="12192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936E4A-791E-4270-A1A2-EB747844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20564"/>
            <a:ext cx="12192000" cy="537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E33A4C-BFCA-4B71-B918-9132D102B8A8}"/>
              </a:ext>
            </a:extLst>
          </p:cNvPr>
          <p:cNvSpPr txBox="1"/>
          <p:nvPr/>
        </p:nvSpPr>
        <p:spPr>
          <a:xfrm>
            <a:off x="212299" y="1395058"/>
            <a:ext cx="588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Dataframe…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ED58F9-B6AC-40EE-9E86-C44627351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17035"/>
            <a:ext cx="10627360" cy="2423929"/>
          </a:xfrm>
          <a:prstGeom prst="rect">
            <a:avLst/>
          </a:prstGeom>
        </p:spPr>
      </p:pic>
      <p:pic>
        <p:nvPicPr>
          <p:cNvPr id="10" name="Graphic 9" descr="Line arrow Slight curve">
            <a:extLst>
              <a:ext uri="{FF2B5EF4-FFF2-40B4-BE49-F238E27FC236}">
                <a16:creationId xmlns:a16="http://schemas.microsoft.com/office/drawing/2014/main" id="{37C2E6EB-BF49-47E6-A446-9CBD123C0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7360" y="4485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10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899</Words>
  <Application>Microsoft Office PowerPoint</Application>
  <PresentationFormat>Widescreen</PresentationFormat>
  <Paragraphs>220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Abadi</vt:lpstr>
      <vt:lpstr>-apple-system</vt:lpstr>
      <vt:lpstr>Arial</vt:lpstr>
      <vt:lpstr>Biome</vt:lpstr>
      <vt:lpstr>Biome Light</vt:lpstr>
      <vt:lpstr>Calibri</vt:lpstr>
      <vt:lpstr>Calibri Light</vt:lpstr>
      <vt:lpstr>Cavolini</vt:lpstr>
      <vt:lpstr>var(--jp-code-font-family)</vt:lpstr>
      <vt:lpstr>Wingdings</vt:lpstr>
      <vt:lpstr>Office Theme</vt:lpstr>
      <vt:lpstr>Analysis of Denver Crime Reports</vt:lpstr>
      <vt:lpstr>Project Introduction</vt:lpstr>
      <vt:lpstr>Project Introduction</vt:lpstr>
      <vt:lpstr>Data Overview</vt:lpstr>
      <vt:lpstr>Data Overview</vt:lpstr>
      <vt:lpstr>Data Overview</vt:lpstr>
      <vt:lpstr>Data Overview</vt:lpstr>
      <vt:lpstr>Data Cleaning</vt:lpstr>
      <vt:lpstr>Data Cleaning</vt:lpstr>
      <vt:lpstr>Data Cleaning</vt:lpstr>
      <vt:lpstr>Exploratory Data Analysis (EDA)</vt:lpstr>
      <vt:lpstr>EDA       SweetVIZ</vt:lpstr>
      <vt:lpstr>EDA      Visualizations</vt:lpstr>
      <vt:lpstr>EDA   Time-Series Analysis</vt:lpstr>
      <vt:lpstr>EDA      Geographic Analysis</vt:lpstr>
      <vt:lpstr>EDA      Geographic Analysis</vt:lpstr>
      <vt:lpstr>EDA      Geographic Analysis</vt:lpstr>
      <vt:lpstr>Predicting Crime Category   Machine Learning Models </vt:lpstr>
      <vt:lpstr>Predicting Crime Category   Machine Learning Models </vt:lpstr>
      <vt:lpstr>Predicting Crime Category   Machine Learning Models </vt:lpstr>
      <vt:lpstr>Predicting Crime Category   Machine Learning Models </vt:lpstr>
      <vt:lpstr>Predicting Crime Category   Machine Learning Models </vt:lpstr>
      <vt:lpstr>Predicting Crime Category   Machine Learning Models </vt:lpstr>
      <vt:lpstr>Predicting Crime Category   Machine Learning Models </vt:lpstr>
      <vt:lpstr>Predicting Crime Category   Machine Learning Models </vt:lpstr>
      <vt:lpstr>Predicting Crime Category   Machine Learning Models </vt:lpstr>
      <vt:lpstr>Github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Denver Crime Reports</dc:title>
  <dc:creator>chris richards</dc:creator>
  <cp:lastModifiedBy>chris richards</cp:lastModifiedBy>
  <cp:revision>69</cp:revision>
  <dcterms:created xsi:type="dcterms:W3CDTF">2020-08-20T02:20:50Z</dcterms:created>
  <dcterms:modified xsi:type="dcterms:W3CDTF">2020-08-21T02:25:23Z</dcterms:modified>
</cp:coreProperties>
</file>